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2" r:id="rId2"/>
    <p:sldId id="279" r:id="rId3"/>
    <p:sldId id="280" r:id="rId4"/>
    <p:sldId id="281" r:id="rId5"/>
    <p:sldId id="282" r:id="rId6"/>
    <p:sldId id="283" r:id="rId7"/>
    <p:sldId id="284" r:id="rId8"/>
    <p:sldId id="285" r:id="rId9"/>
    <p:sldId id="289" r:id="rId10"/>
    <p:sldId id="290" r:id="rId11"/>
    <p:sldId id="291" r:id="rId12"/>
    <p:sldId id="257" r:id="rId13"/>
    <p:sldId id="293" r:id="rId14"/>
    <p:sldId id="258" r:id="rId15"/>
    <p:sldId id="294" r:id="rId16"/>
    <p:sldId id="259" r:id="rId17"/>
    <p:sldId id="295" r:id="rId18"/>
    <p:sldId id="260" r:id="rId19"/>
    <p:sldId id="261" r:id="rId20"/>
    <p:sldId id="262" r:id="rId21"/>
    <p:sldId id="263" r:id="rId22"/>
    <p:sldId id="264" r:id="rId23"/>
    <p:sldId id="296" r:id="rId24"/>
    <p:sldId id="265" r:id="rId25"/>
    <p:sldId id="266" r:id="rId26"/>
    <p:sldId id="297" r:id="rId27"/>
    <p:sldId id="267" r:id="rId28"/>
    <p:sldId id="268" r:id="rId29"/>
    <p:sldId id="269" r:id="rId30"/>
    <p:sldId id="270" r:id="rId31"/>
    <p:sldId id="271" r:id="rId32"/>
    <p:sldId id="272" r:id="rId33"/>
    <p:sldId id="273" r:id="rId34"/>
    <p:sldId id="274" r:id="rId35"/>
    <p:sldId id="275" r:id="rId36"/>
    <p:sldId id="298" r:id="rId37"/>
    <p:sldId id="276" r:id="rId38"/>
    <p:sldId id="299" r:id="rId39"/>
    <p:sldId id="277" r:id="rId40"/>
    <p:sldId id="278"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58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5/11/2024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5/11/2024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t> </a:t>
            </a:r>
            <a:endParaRPr lang="en-US" b="1" dirty="0"/>
          </a:p>
        </p:txBody>
      </p:sp>
      <p:pic>
        <p:nvPicPr>
          <p:cNvPr id="4" name="Content Placeholder 3"/>
          <p:cNvPicPr>
            <a:picLocks noGrp="1" noChangeAspect="1"/>
          </p:cNvPicPr>
          <p:nvPr>
            <p:ph idx="1"/>
          </p:nvPr>
        </p:nvPicPr>
        <p:blipFill>
          <a:blip r:embed="rId2"/>
          <a:stretch>
            <a:fillRect/>
          </a:stretch>
        </p:blipFill>
        <p:spPr>
          <a:xfrm>
            <a:off x="0" y="1853754"/>
            <a:ext cx="4956478" cy="25422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ounded Rectangle 4"/>
          <p:cNvSpPr/>
          <p:nvPr/>
        </p:nvSpPr>
        <p:spPr>
          <a:xfrm>
            <a:off x="5129784" y="1966898"/>
            <a:ext cx="6364224" cy="26325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IQ" sz="3200" b="1" dirty="0" smtClean="0">
                <a:cs typeface="+mj-cs"/>
              </a:rPr>
              <a:t>تكنولوجيا النباتات الطبية والعطرية/دكتوراه</a:t>
            </a:r>
          </a:p>
          <a:p>
            <a:pPr rtl="1"/>
            <a:r>
              <a:rPr lang="ar-IQ" sz="3200" b="1" dirty="0" err="1" smtClean="0">
                <a:cs typeface="+mj-cs"/>
              </a:rPr>
              <a:t>ا.م.د.فاطمة</a:t>
            </a:r>
            <a:r>
              <a:rPr lang="ar-IQ" sz="3200" b="1" dirty="0" smtClean="0">
                <a:cs typeface="+mj-cs"/>
              </a:rPr>
              <a:t> علي حسن </a:t>
            </a:r>
          </a:p>
          <a:p>
            <a:pPr algn="r" rtl="1"/>
            <a:r>
              <a:rPr lang="ar-IQ" sz="3200" b="1" dirty="0" smtClean="0">
                <a:cs typeface="+mj-cs"/>
              </a:rPr>
              <a:t>                                 2023-2024</a:t>
            </a:r>
            <a:endParaRPr lang="en-US" sz="3200" b="1" dirty="0">
              <a:cs typeface="+mj-cs"/>
            </a:endParaRPr>
          </a:p>
        </p:txBody>
      </p:sp>
    </p:spTree>
    <p:extLst>
      <p:ext uri="{BB962C8B-B14F-4D97-AF65-F5344CB8AC3E}">
        <p14:creationId xmlns:p14="http://schemas.microsoft.com/office/powerpoint/2010/main" val="2063396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51579" y="1853754"/>
            <a:ext cx="9603275" cy="4254438"/>
          </a:xfrm>
        </p:spPr>
        <p:txBody>
          <a:bodyPr>
            <a:normAutofit/>
          </a:bodyPr>
          <a:lstStyle/>
          <a:p>
            <a:pPr lvl="0" algn="r" rtl="1">
              <a:buClr>
                <a:srgbClr val="B71E42"/>
              </a:buClr>
            </a:pPr>
            <a:r>
              <a:rPr lang="ar-IQ" sz="3200" dirty="0">
                <a:solidFill>
                  <a:prstClr val="black"/>
                </a:solidFill>
                <a:latin typeface="Simplified Arabic" panose="02020603050405020304" pitchFamily="18" charset="-78"/>
                <a:cs typeface="Times New Roman" panose="02020603050405020304" pitchFamily="18" charset="0"/>
              </a:rPr>
              <a:t>وان </a:t>
            </a:r>
            <a:r>
              <a:rPr lang="ar-IQ" sz="3200" dirty="0" smtClean="0">
                <a:solidFill>
                  <a:prstClr val="black"/>
                </a:solidFill>
                <a:latin typeface="Simplified Arabic" panose="02020603050405020304" pitchFamily="18" charset="-78"/>
                <a:cs typeface="Times New Roman" panose="02020603050405020304" pitchFamily="18" charset="0"/>
              </a:rPr>
              <a:t>الخصائص الفيزيائية </a:t>
            </a:r>
            <a:r>
              <a:rPr lang="ar-IQ" sz="3200" dirty="0">
                <a:solidFill>
                  <a:prstClr val="black"/>
                </a:solidFill>
                <a:latin typeface="Simplified Arabic" panose="02020603050405020304" pitchFamily="18" charset="-78"/>
                <a:cs typeface="Times New Roman" panose="02020603050405020304" pitchFamily="18" charset="0"/>
              </a:rPr>
              <a:t>والكيميائية </a:t>
            </a:r>
            <a:r>
              <a:rPr lang="ar-IQ" sz="3200" dirty="0" smtClean="0">
                <a:solidFill>
                  <a:prstClr val="black"/>
                </a:solidFill>
                <a:latin typeface="Simplified Arabic" panose="02020603050405020304" pitchFamily="18" charset="-78"/>
                <a:cs typeface="Times New Roman" panose="02020603050405020304" pitchFamily="18" charset="0"/>
              </a:rPr>
              <a:t>للدقائق </a:t>
            </a:r>
            <a:r>
              <a:rPr lang="ar-IQ" sz="3200" dirty="0">
                <a:solidFill>
                  <a:prstClr val="black"/>
                </a:solidFill>
                <a:latin typeface="Simplified Arabic" panose="02020603050405020304" pitchFamily="18" charset="-78"/>
                <a:cs typeface="Times New Roman" panose="02020603050405020304" pitchFamily="18" charset="0"/>
              </a:rPr>
              <a:t>النانوية </a:t>
            </a:r>
            <a:r>
              <a:rPr lang="en-US" sz="3200" dirty="0">
                <a:solidFill>
                  <a:prstClr val="black"/>
                </a:solidFill>
                <a:latin typeface="Times New Roman" panose="02020603050405020304" pitchFamily="18" charset="0"/>
              </a:rPr>
              <a:t>Nanoparticles </a:t>
            </a:r>
            <a:r>
              <a:rPr lang="en-US" sz="3200" dirty="0">
                <a:solidFill>
                  <a:prstClr val="black"/>
                </a:solidFill>
                <a:latin typeface="Simplified Arabic" panose="02020603050405020304" pitchFamily="18" charset="-78"/>
              </a:rPr>
              <a:t>( </a:t>
            </a:r>
            <a:r>
              <a:rPr lang="en-US" sz="3200" dirty="0">
                <a:solidFill>
                  <a:prstClr val="black"/>
                </a:solidFill>
                <a:latin typeface="Times New Roman" panose="02020603050405020304" pitchFamily="18" charset="0"/>
              </a:rPr>
              <a:t>NPs </a:t>
            </a:r>
            <a:r>
              <a:rPr lang="en-US" sz="3200" dirty="0">
                <a:solidFill>
                  <a:prstClr val="black"/>
                </a:solidFill>
                <a:latin typeface="Simplified Arabic" panose="02020603050405020304" pitchFamily="18" charset="-78"/>
              </a:rPr>
              <a:t>)</a:t>
            </a:r>
            <a:r>
              <a:rPr lang="en-US" sz="3200" dirty="0" smtClean="0">
                <a:solidFill>
                  <a:prstClr val="black"/>
                </a:solidFill>
                <a:latin typeface="Simplified Arabic" panose="02020603050405020304" pitchFamily="18" charset="-78"/>
              </a:rPr>
              <a:t> </a:t>
            </a:r>
            <a:r>
              <a:rPr lang="ar-IQ" sz="3200" dirty="0" smtClean="0">
                <a:solidFill>
                  <a:prstClr val="black"/>
                </a:solidFill>
                <a:latin typeface="Simplified Arabic" panose="02020603050405020304" pitchFamily="18" charset="-78"/>
              </a:rPr>
              <a:t> هي</a:t>
            </a:r>
            <a:r>
              <a:rPr lang="ar-IQ" sz="3200" dirty="0" smtClean="0">
                <a:solidFill>
                  <a:prstClr val="black"/>
                </a:solidFill>
                <a:latin typeface="Simplified Arabic" panose="02020603050405020304" pitchFamily="18" charset="-78"/>
                <a:cs typeface="Times New Roman" panose="02020603050405020304" pitchFamily="18" charset="0"/>
              </a:rPr>
              <a:t> </a:t>
            </a:r>
            <a:r>
              <a:rPr lang="ar-IQ" sz="3200" dirty="0">
                <a:solidFill>
                  <a:prstClr val="black"/>
                </a:solidFill>
                <a:latin typeface="Simplified Arabic" panose="02020603050405020304" pitchFamily="18" charset="-78"/>
                <a:cs typeface="Times New Roman" panose="02020603050405020304" pitchFamily="18" charset="0"/>
              </a:rPr>
              <a:t>السبب </a:t>
            </a:r>
            <a:r>
              <a:rPr lang="ar-IQ" sz="3200" dirty="0" smtClean="0">
                <a:solidFill>
                  <a:prstClr val="black"/>
                </a:solidFill>
                <a:latin typeface="Simplified Arabic" panose="02020603050405020304" pitchFamily="18" charset="-78"/>
                <a:cs typeface="Times New Roman" panose="02020603050405020304" pitchFamily="18" charset="0"/>
              </a:rPr>
              <a:t>الرئيس للتأثيرات </a:t>
            </a:r>
            <a:r>
              <a:rPr lang="ar-IQ" sz="3200" dirty="0">
                <a:solidFill>
                  <a:prstClr val="black"/>
                </a:solidFill>
                <a:latin typeface="Simplified Arabic" panose="02020603050405020304" pitchFamily="18" charset="-78"/>
                <a:cs typeface="Times New Roman" panose="02020603050405020304" pitchFamily="18" charset="0"/>
              </a:rPr>
              <a:t>المتولدة والتشكل وشحنة </a:t>
            </a:r>
            <a:r>
              <a:rPr lang="ar-IQ" sz="3200" dirty="0" smtClean="0">
                <a:solidFill>
                  <a:prstClr val="black"/>
                </a:solidFill>
                <a:latin typeface="Simplified Arabic" panose="02020603050405020304" pitchFamily="18" charset="-78"/>
                <a:cs typeface="Times New Roman" panose="02020603050405020304" pitchFamily="18" charset="0"/>
              </a:rPr>
              <a:t>السطح والتركيز </a:t>
            </a:r>
            <a:r>
              <a:rPr lang="ar-IQ" sz="3200" dirty="0">
                <a:solidFill>
                  <a:prstClr val="black"/>
                </a:solidFill>
                <a:latin typeface="Simplified Arabic" panose="02020603050405020304" pitchFamily="18" charset="-78"/>
                <a:cs typeface="Times New Roman" panose="02020603050405020304" pitchFamily="18" charset="0"/>
              </a:rPr>
              <a:t>وتوزيع الحجم، ومن المعروف ان انتاج مجاميع الاوكسجين </a:t>
            </a:r>
            <a:r>
              <a:rPr lang="ar-IQ" sz="3200" dirty="0" smtClean="0">
                <a:solidFill>
                  <a:prstClr val="black"/>
                </a:solidFill>
                <a:latin typeface="Simplified Arabic" panose="02020603050405020304" pitchFamily="18" charset="-78"/>
                <a:cs typeface="Times New Roman" panose="02020603050405020304" pitchFamily="18" charset="0"/>
              </a:rPr>
              <a:t>التفاعلية( </a:t>
            </a:r>
            <a:r>
              <a:rPr lang="en-US" sz="3200" dirty="0">
                <a:solidFill>
                  <a:prstClr val="black"/>
                </a:solidFill>
                <a:latin typeface="Times New Roman" panose="02020603050405020304" pitchFamily="18" charset="0"/>
              </a:rPr>
              <a:t>ROS </a:t>
            </a:r>
            <a:r>
              <a:rPr lang="ar-IQ" sz="3200" dirty="0" smtClean="0">
                <a:solidFill>
                  <a:prstClr val="black"/>
                </a:solidFill>
                <a:latin typeface="Times New Roman" panose="02020603050405020304" pitchFamily="18" charset="0"/>
              </a:rPr>
              <a:t>)</a:t>
            </a:r>
            <a:r>
              <a:rPr lang="ar-IQ" sz="3200" dirty="0" smtClean="0">
                <a:solidFill>
                  <a:prstClr val="black"/>
                </a:solidFill>
                <a:latin typeface="Simplified Arabic" panose="02020603050405020304" pitchFamily="18" charset="-78"/>
                <a:cs typeface="Times New Roman" panose="02020603050405020304" pitchFamily="18" charset="0"/>
              </a:rPr>
              <a:t>بواسطة </a:t>
            </a:r>
            <a:r>
              <a:rPr lang="en-US" sz="3200" dirty="0" smtClean="0">
                <a:solidFill>
                  <a:prstClr val="black"/>
                </a:solidFill>
                <a:latin typeface="Times New Roman" panose="02020603050405020304" pitchFamily="18" charset="0"/>
              </a:rPr>
              <a:t>NPs </a:t>
            </a:r>
            <a:r>
              <a:rPr lang="ar-IQ" sz="3200" dirty="0" smtClean="0">
                <a:solidFill>
                  <a:prstClr val="black"/>
                </a:solidFill>
                <a:latin typeface="Simplified Arabic" panose="02020603050405020304" pitchFamily="18" charset="-78"/>
                <a:cs typeface="Times New Roman" panose="02020603050405020304" pitchFamily="18" charset="0"/>
              </a:rPr>
              <a:t>المعدنية </a:t>
            </a:r>
            <a:r>
              <a:rPr lang="ar-IQ" sz="3200" dirty="0">
                <a:solidFill>
                  <a:prstClr val="black"/>
                </a:solidFill>
                <a:latin typeface="Simplified Arabic" panose="02020603050405020304" pitchFamily="18" charset="-78"/>
                <a:cs typeface="Times New Roman" panose="02020603050405020304" pitchFamily="18" charset="0"/>
              </a:rPr>
              <a:t>تعتمد </a:t>
            </a:r>
            <a:r>
              <a:rPr lang="ar-IQ" sz="3200" dirty="0" smtClean="0">
                <a:solidFill>
                  <a:prstClr val="black"/>
                </a:solidFill>
                <a:latin typeface="Simplified Arabic" panose="02020603050405020304" pitchFamily="18" charset="-78"/>
                <a:cs typeface="Times New Roman" panose="02020603050405020304" pitchFamily="18" charset="0"/>
              </a:rPr>
              <a:t>على</a:t>
            </a:r>
            <a:endParaRPr lang="ar-IQ" sz="3200" dirty="0">
              <a:solidFill>
                <a:prstClr val="black"/>
              </a:solidFill>
              <a:latin typeface="Simplified Arabic" panose="02020603050405020304" pitchFamily="18" charset="-78"/>
              <a:cs typeface="Times New Roman" panose="02020603050405020304" pitchFamily="18" charset="0"/>
            </a:endParaRPr>
          </a:p>
          <a:p>
            <a:endParaRPr lang="en-US" dirty="0"/>
          </a:p>
        </p:txBody>
      </p:sp>
    </p:spTree>
    <p:extLst>
      <p:ext uri="{BB962C8B-B14F-4D97-AF65-F5344CB8AC3E}">
        <p14:creationId xmlns:p14="http://schemas.microsoft.com/office/powerpoint/2010/main" val="985198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2024" y="1853754"/>
            <a:ext cx="10862830" cy="4254438"/>
          </a:xfrm>
        </p:spPr>
        <p:txBody>
          <a:bodyPr>
            <a:noAutofit/>
          </a:bodyPr>
          <a:lstStyle/>
          <a:p>
            <a:pPr lvl="0" algn="r" rtl="1">
              <a:lnSpc>
                <a:spcPct val="150000"/>
              </a:lnSpc>
              <a:buClr>
                <a:srgbClr val="B71E42"/>
              </a:buClr>
            </a:pPr>
            <a:r>
              <a:rPr lang="ar-IQ" sz="3200" dirty="0">
                <a:solidFill>
                  <a:prstClr val="black"/>
                </a:solidFill>
                <a:latin typeface="Simplified Arabic" panose="02020603050405020304" pitchFamily="18" charset="-78"/>
                <a:cs typeface="Times New Roman" panose="02020603050405020304" pitchFamily="18" charset="0"/>
              </a:rPr>
              <a:t>الخصائص الهيكلية مثل الحجم والشكل ومساحة السطح </a:t>
            </a:r>
            <a:r>
              <a:rPr lang="ar-IQ" sz="3200" dirty="0">
                <a:solidFill>
                  <a:prstClr val="black"/>
                </a:solidFill>
                <a:latin typeface="Times New Roman" panose="02020603050405020304" pitchFamily="18" charset="0"/>
                <a:cs typeface="Times New Roman" panose="02020603050405020304" pitchFamily="18" charset="0"/>
              </a:rPr>
              <a:t>(</a:t>
            </a:r>
            <a:r>
              <a:rPr lang="en-US" sz="3200" dirty="0" err="1">
                <a:solidFill>
                  <a:prstClr val="black"/>
                </a:solidFill>
                <a:latin typeface="Times New Roman" panose="02020603050405020304" pitchFamily="18" charset="0"/>
              </a:rPr>
              <a:t>Abdal</a:t>
            </a:r>
            <a:r>
              <a:rPr lang="en-US" sz="3200" dirty="0">
                <a:solidFill>
                  <a:prstClr val="black"/>
                </a:solidFill>
                <a:latin typeface="Times New Roman" panose="02020603050405020304" pitchFamily="18" charset="0"/>
              </a:rPr>
              <a:t> </a:t>
            </a:r>
            <a:r>
              <a:rPr lang="en-US" sz="3200" dirty="0" err="1">
                <a:solidFill>
                  <a:prstClr val="black"/>
                </a:solidFill>
                <a:latin typeface="Times New Roman" panose="02020603050405020304" pitchFamily="18" charset="0"/>
              </a:rPr>
              <a:t>Dayem</a:t>
            </a:r>
            <a:r>
              <a:rPr lang="en-US" sz="3200" dirty="0">
                <a:solidFill>
                  <a:prstClr val="black"/>
                </a:solidFill>
                <a:latin typeface="Times New Roman" panose="02020603050405020304" pitchFamily="18" charset="0"/>
              </a:rPr>
              <a:t> </a:t>
            </a:r>
            <a:r>
              <a:rPr lang="en-US" sz="3200" i="1" dirty="0">
                <a:solidFill>
                  <a:prstClr val="black"/>
                </a:solidFill>
                <a:latin typeface="Times New Roman" panose="02020603050405020304" pitchFamily="18" charset="0"/>
              </a:rPr>
              <a:t>et al</a:t>
            </a:r>
            <a:r>
              <a:rPr lang="en-US" sz="3200" dirty="0">
                <a:solidFill>
                  <a:prstClr val="black"/>
                </a:solidFill>
                <a:latin typeface="Times New Roman" panose="02020603050405020304" pitchFamily="18" charset="0"/>
              </a:rPr>
              <a:t>., 2017) </a:t>
            </a:r>
            <a:r>
              <a:rPr lang="en-US" sz="3200" dirty="0">
                <a:solidFill>
                  <a:prstClr val="black"/>
                </a:solidFill>
                <a:latin typeface="Simplified Arabic" panose="02020603050405020304" pitchFamily="18" charset="-78"/>
              </a:rPr>
              <a:t>، </a:t>
            </a:r>
            <a:r>
              <a:rPr lang="ar-IQ" sz="3200" dirty="0">
                <a:solidFill>
                  <a:prstClr val="black"/>
                </a:solidFill>
                <a:latin typeface="Simplified Arabic" panose="02020603050405020304" pitchFamily="18" charset="-78"/>
                <a:cs typeface="Times New Roman" panose="02020603050405020304" pitchFamily="18" charset="0"/>
              </a:rPr>
              <a:t>واحد الامثلة على ذلك هو خلايا نبات البصل </a:t>
            </a:r>
            <a:r>
              <a:rPr lang="en-US" sz="3200" i="1" dirty="0">
                <a:solidFill>
                  <a:prstClr val="black"/>
                </a:solidFill>
                <a:latin typeface="Times New Roman" panose="02020603050405020304" pitchFamily="18" charset="0"/>
              </a:rPr>
              <a:t>Allium </a:t>
            </a:r>
            <a:r>
              <a:rPr lang="en-US" sz="3200" i="1" dirty="0" err="1">
                <a:solidFill>
                  <a:prstClr val="black"/>
                </a:solidFill>
                <a:latin typeface="Times New Roman" panose="02020603050405020304" pitchFamily="18" charset="0"/>
              </a:rPr>
              <a:t>cepa</a:t>
            </a:r>
            <a:r>
              <a:rPr lang="en-US" sz="3200" i="1" dirty="0">
                <a:solidFill>
                  <a:prstClr val="black"/>
                </a:solidFill>
                <a:latin typeface="Times New Roman" panose="02020603050405020304" pitchFamily="18" charset="0"/>
              </a:rPr>
              <a:t> </a:t>
            </a:r>
            <a:r>
              <a:rPr lang="ar-IQ" sz="3200" dirty="0">
                <a:solidFill>
                  <a:prstClr val="black"/>
                </a:solidFill>
                <a:latin typeface="Simplified Arabic" panose="02020603050405020304" pitchFamily="18" charset="-78"/>
                <a:cs typeface="Times New Roman" panose="02020603050405020304" pitchFamily="18" charset="0"/>
              </a:rPr>
              <a:t>التي اظهرت جيلا يعتمد على الجرعة والحجم من مجاميع الاوكسجين التفاعلية المتسببة في زيادة بيروكسيد الدهون وتفاعل الشعيرات الجذرية مع </a:t>
            </a:r>
            <a:r>
              <a:rPr lang="en-US" sz="3200" dirty="0">
                <a:solidFill>
                  <a:prstClr val="black"/>
                </a:solidFill>
                <a:latin typeface="Times New Roman" panose="02020603050405020304" pitchFamily="18" charset="0"/>
              </a:rPr>
              <a:t>NPs </a:t>
            </a:r>
            <a:r>
              <a:rPr lang="ar-IQ" sz="3200" dirty="0">
                <a:solidFill>
                  <a:prstClr val="black"/>
                </a:solidFill>
                <a:latin typeface="Simplified Arabic" panose="02020603050405020304" pitchFamily="18" charset="-78"/>
                <a:cs typeface="Times New Roman" panose="02020603050405020304" pitchFamily="18" charset="0"/>
              </a:rPr>
              <a:t>الذهبية بأحجام مختلفة </a:t>
            </a:r>
            <a:r>
              <a:rPr lang="ar-IQ" sz="3200" dirty="0">
                <a:solidFill>
                  <a:prstClr val="black"/>
                </a:solidFill>
                <a:latin typeface="Times New Roman" panose="02020603050405020304" pitchFamily="18" charset="0"/>
                <a:cs typeface="Times New Roman" panose="02020603050405020304" pitchFamily="18" charset="0"/>
              </a:rPr>
              <a:t>15 </a:t>
            </a:r>
            <a:r>
              <a:rPr lang="ar-IQ" sz="3200" dirty="0">
                <a:solidFill>
                  <a:prstClr val="black"/>
                </a:solidFill>
                <a:latin typeface="Simplified Arabic" panose="02020603050405020304" pitchFamily="18" charset="-78"/>
                <a:cs typeface="Times New Roman" panose="02020603050405020304" pitchFamily="18" charset="0"/>
              </a:rPr>
              <a:t>، </a:t>
            </a:r>
            <a:r>
              <a:rPr lang="ar-IQ" sz="3200" dirty="0">
                <a:solidFill>
                  <a:prstClr val="black"/>
                </a:solidFill>
                <a:latin typeface="Times New Roman" panose="02020603050405020304" pitchFamily="18" charset="0"/>
                <a:cs typeface="Times New Roman" panose="02020603050405020304" pitchFamily="18" charset="0"/>
              </a:rPr>
              <a:t>30 </a:t>
            </a:r>
            <a:r>
              <a:rPr lang="ar-IQ" sz="3200" dirty="0">
                <a:solidFill>
                  <a:prstClr val="black"/>
                </a:solidFill>
                <a:latin typeface="Simplified Arabic" panose="02020603050405020304" pitchFamily="18" charset="-78"/>
                <a:cs typeface="Times New Roman" panose="02020603050405020304" pitchFamily="18" charset="0"/>
              </a:rPr>
              <a:t>، </a:t>
            </a:r>
            <a:r>
              <a:rPr lang="ar-IQ" sz="3200" dirty="0">
                <a:solidFill>
                  <a:prstClr val="black"/>
                </a:solidFill>
                <a:latin typeface="Times New Roman" panose="02020603050405020304" pitchFamily="18" charset="0"/>
                <a:cs typeface="Times New Roman" panose="02020603050405020304" pitchFamily="18" charset="0"/>
              </a:rPr>
              <a:t>40 </a:t>
            </a:r>
            <a:r>
              <a:rPr lang="ar-IQ" sz="3200" dirty="0" smtClean="0">
                <a:solidFill>
                  <a:prstClr val="black"/>
                </a:solidFill>
                <a:latin typeface="Simplified Arabic" panose="02020603050405020304" pitchFamily="18" charset="-78"/>
                <a:cs typeface="Times New Roman" panose="02020603050405020304" pitchFamily="18" charset="0"/>
              </a:rPr>
              <a:t>نانومتر</a:t>
            </a:r>
            <a:r>
              <a:rPr lang="en-US" sz="3200" dirty="0" smtClean="0">
                <a:solidFill>
                  <a:prstClr val="black"/>
                </a:solidFill>
                <a:latin typeface="Simplified Arabic" panose="02020603050405020304" pitchFamily="18" charset="-78"/>
              </a:rPr>
              <a:t>(</a:t>
            </a:r>
            <a:r>
              <a:rPr lang="en-US" sz="3200" dirty="0" err="1" smtClean="0">
                <a:solidFill>
                  <a:prstClr val="black"/>
                </a:solidFill>
                <a:latin typeface="Times New Roman" panose="02020603050405020304" pitchFamily="18" charset="0"/>
              </a:rPr>
              <a:t>Rajeshwari</a:t>
            </a:r>
            <a:r>
              <a:rPr lang="en-US" sz="3200" i="1" dirty="0" smtClean="0">
                <a:solidFill>
                  <a:prstClr val="black"/>
                </a:solidFill>
                <a:latin typeface="Times New Roman" panose="02020603050405020304" pitchFamily="18" charset="0"/>
              </a:rPr>
              <a:t> </a:t>
            </a:r>
            <a:r>
              <a:rPr lang="en-US" sz="3200" i="1" dirty="0" err="1">
                <a:solidFill>
                  <a:prstClr val="black"/>
                </a:solidFill>
                <a:latin typeface="Times New Roman" panose="02020603050405020304" pitchFamily="18" charset="0"/>
              </a:rPr>
              <a:t>etal</a:t>
            </a:r>
            <a:r>
              <a:rPr lang="en-US" sz="3200" dirty="0">
                <a:solidFill>
                  <a:prstClr val="black"/>
                </a:solidFill>
                <a:latin typeface="Times New Roman" panose="02020603050405020304" pitchFamily="18" charset="0"/>
              </a:rPr>
              <a:t>., 2016 )</a:t>
            </a:r>
            <a:endParaRPr lang="en-US" sz="3200" dirty="0">
              <a:solidFill>
                <a:prstClr val="black"/>
              </a:solidFill>
            </a:endParaRPr>
          </a:p>
          <a:p>
            <a:pPr>
              <a:lnSpc>
                <a:spcPct val="150000"/>
              </a:lnSpc>
            </a:pPr>
            <a:endParaRPr lang="en-US" sz="2800" dirty="0"/>
          </a:p>
        </p:txBody>
      </p:sp>
    </p:spTree>
    <p:extLst>
      <p:ext uri="{BB962C8B-B14F-4D97-AF65-F5344CB8AC3E}">
        <p14:creationId xmlns:p14="http://schemas.microsoft.com/office/powerpoint/2010/main" val="1838691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E5145-D06C-4896-9325-1E856B401FB7}"/>
              </a:ext>
            </a:extLst>
          </p:cNvPr>
          <p:cNvSpPr>
            <a:spLocks noGrp="1"/>
          </p:cNvSpPr>
          <p:nvPr>
            <p:ph type="title"/>
          </p:nvPr>
        </p:nvSpPr>
        <p:spPr>
          <a:xfrm>
            <a:off x="1451579" y="804519"/>
            <a:ext cx="9603275" cy="719481"/>
          </a:xfrm>
        </p:spPr>
        <p:txBody>
          <a:bodyPr>
            <a:normAutofit/>
          </a:bodyPr>
          <a:lstStyle/>
          <a:p>
            <a:pPr algn="ctr" rtl="1"/>
            <a:r>
              <a:rPr lang="ar-IQ" sz="4400" dirty="0" smtClean="0">
                <a:solidFill>
                  <a:srgbClr val="FF0000"/>
                </a:solidFill>
              </a:rPr>
              <a:t>تحضير المواد النانوية </a:t>
            </a:r>
            <a:endParaRPr lang="en-US" sz="4400" dirty="0">
              <a:solidFill>
                <a:srgbClr val="FF0000"/>
              </a:solidFill>
            </a:endParaRPr>
          </a:p>
        </p:txBody>
      </p:sp>
      <p:sp>
        <p:nvSpPr>
          <p:cNvPr id="3" name="Content Placeholder 2">
            <a:extLst>
              <a:ext uri="{FF2B5EF4-FFF2-40B4-BE49-F238E27FC236}">
                <a16:creationId xmlns:a16="http://schemas.microsoft.com/office/drawing/2014/main" id="{B1796DDD-CBBD-4560-ADEF-B97B555EEAE3}"/>
              </a:ext>
            </a:extLst>
          </p:cNvPr>
          <p:cNvSpPr>
            <a:spLocks noGrp="1"/>
          </p:cNvSpPr>
          <p:nvPr>
            <p:ph idx="1"/>
          </p:nvPr>
        </p:nvSpPr>
        <p:spPr>
          <a:xfrm>
            <a:off x="1113183" y="2015732"/>
            <a:ext cx="10283687" cy="3450613"/>
          </a:xfrm>
        </p:spPr>
        <p:txBody>
          <a:bodyPr anchor="ctr">
            <a:noAutofit/>
          </a:bodyPr>
          <a:lstStyle/>
          <a:p>
            <a:pPr marL="0" indent="0" algn="just" rtl="1">
              <a:lnSpc>
                <a:spcPct val="150000"/>
              </a:lnSpc>
              <a:buNone/>
            </a:pPr>
            <a:r>
              <a:rPr lang="ar-IQ" sz="3200" dirty="0">
                <a:latin typeface="Arial Rounded MT Bold" panose="020F0704030504030204" pitchFamily="34" charset="0"/>
                <a:cs typeface="+mj-cs"/>
              </a:rPr>
              <a:t>تعد تقانة النانو من التقانات الحديثة التي تدخل في مجالات عديدة منها الزراعة والصناعة والمجالات الطبية وغيرها. يتم تخليق الجسيمات النانوية بطرائق عديدة وتعد الطريقة الحيوية من الطرائق السهلة، السريعة، الرخيصة والآمنة بيئياً والتي تتم باستخدام الكائنات الحية </a:t>
            </a:r>
            <a:r>
              <a:rPr lang="ar-IQ" sz="3200" dirty="0" smtClean="0">
                <a:latin typeface="Arial Rounded MT Bold" panose="020F0704030504030204" pitchFamily="34" charset="0"/>
                <a:cs typeface="+mj-cs"/>
              </a:rPr>
              <a:t>الدقيقة</a:t>
            </a:r>
            <a:endParaRPr lang="en-US" sz="3200" dirty="0">
              <a:latin typeface="Arial Rounded MT Bold" panose="020F0704030504030204" pitchFamily="34" charset="0"/>
              <a:cs typeface="+mj-cs"/>
            </a:endParaRPr>
          </a:p>
        </p:txBody>
      </p:sp>
    </p:spTree>
    <p:extLst>
      <p:ext uri="{BB962C8B-B14F-4D97-AF65-F5344CB8AC3E}">
        <p14:creationId xmlns:p14="http://schemas.microsoft.com/office/powerpoint/2010/main" val="390414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14985" y="1853754"/>
            <a:ext cx="10039870" cy="4263582"/>
          </a:xfrm>
        </p:spPr>
        <p:txBody>
          <a:bodyPr>
            <a:noAutofit/>
          </a:bodyPr>
          <a:lstStyle/>
          <a:p>
            <a:pPr algn="just" rtl="1">
              <a:lnSpc>
                <a:spcPct val="150000"/>
              </a:lnSpc>
            </a:pPr>
            <a:r>
              <a:rPr lang="ar-IQ" sz="3200" dirty="0" smtClean="0">
                <a:solidFill>
                  <a:prstClr val="black"/>
                </a:solidFill>
                <a:latin typeface="Arial Rounded MT Bold" panose="020F0704030504030204" pitchFamily="34" charset="0"/>
                <a:cs typeface="+mj-cs"/>
              </a:rPr>
              <a:t>او المستخلصات النباتية حيث سنتناول في هذه الدورة احدث الدراسات حول هذا موضوع </a:t>
            </a:r>
            <a:r>
              <a:rPr lang="ar-IQ" sz="3200" dirty="0" err="1" smtClean="0">
                <a:solidFill>
                  <a:prstClr val="black"/>
                </a:solidFill>
                <a:latin typeface="Arial Rounded MT Bold" panose="020F0704030504030204" pitchFamily="34" charset="0"/>
                <a:cs typeface="+mj-cs"/>
              </a:rPr>
              <a:t>التحضيرالحيوي</a:t>
            </a:r>
            <a:r>
              <a:rPr lang="ar-IQ" sz="3200" dirty="0" smtClean="0">
                <a:solidFill>
                  <a:prstClr val="black"/>
                </a:solidFill>
                <a:latin typeface="Arial Rounded MT Bold" panose="020F0704030504030204" pitchFamily="34" charset="0"/>
                <a:cs typeface="+mj-cs"/>
              </a:rPr>
              <a:t> للجسيمات النانوية المعدنية باستخدام المستخلصات النباتية. حيث استخدم الباحثون مستخلصات اجزاء النبات المختلفة (جذور، سيقان ، اوراق، ثمار، قشور </a:t>
            </a:r>
            <a:r>
              <a:rPr lang="ar-IQ" sz="3200" dirty="0" err="1" smtClean="0">
                <a:solidFill>
                  <a:prstClr val="black"/>
                </a:solidFill>
                <a:latin typeface="Arial Rounded MT Bold" panose="020F0704030504030204" pitchFamily="34" charset="0"/>
                <a:cs typeface="+mj-cs"/>
              </a:rPr>
              <a:t>ثماروبذور</a:t>
            </a:r>
            <a:r>
              <a:rPr lang="ar-IQ" sz="3200" dirty="0" smtClean="0">
                <a:solidFill>
                  <a:prstClr val="black"/>
                </a:solidFill>
                <a:latin typeface="Arial Rounded MT Bold" panose="020F0704030504030204" pitchFamily="34" charset="0"/>
                <a:cs typeface="+mj-cs"/>
              </a:rPr>
              <a:t>) لإنتاج الجسيمات النانوية للعديد من المعادن اهمها الفضة، الذهب ، اوكسيد الزنك، اوكسيد النحاس وغيره.</a:t>
            </a:r>
            <a:endParaRPr lang="en-US" sz="3200" dirty="0">
              <a:cs typeface="+mj-cs"/>
            </a:endParaRPr>
          </a:p>
        </p:txBody>
      </p:sp>
    </p:spTree>
    <p:extLst>
      <p:ext uri="{BB962C8B-B14F-4D97-AF65-F5344CB8AC3E}">
        <p14:creationId xmlns:p14="http://schemas.microsoft.com/office/powerpoint/2010/main" val="1587429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EE7224-D587-45A0-9B30-1854EF4BF2A1}"/>
              </a:ext>
            </a:extLst>
          </p:cNvPr>
          <p:cNvSpPr>
            <a:spLocks noGrp="1"/>
          </p:cNvSpPr>
          <p:nvPr>
            <p:ph idx="1"/>
          </p:nvPr>
        </p:nvSpPr>
        <p:spPr>
          <a:xfrm>
            <a:off x="834887" y="1869428"/>
            <a:ext cx="10641496" cy="4257052"/>
          </a:xfrm>
        </p:spPr>
        <p:txBody>
          <a:bodyPr>
            <a:noAutofit/>
          </a:bodyPr>
          <a:lstStyle/>
          <a:p>
            <a:pPr marL="0" indent="0" algn="just" rtl="1">
              <a:lnSpc>
                <a:spcPct val="150000"/>
              </a:lnSpc>
              <a:buNone/>
            </a:pPr>
            <a:r>
              <a:rPr lang="ar-IQ" sz="3200" dirty="0">
                <a:latin typeface="Arial Rounded MT Bold" panose="020F0704030504030204" pitchFamily="34" charset="0"/>
                <a:cs typeface="+mj-cs"/>
              </a:rPr>
              <a:t>تعد تقانة النانو من أهم التقانات التي تدخل في مجالات متعددة، اذ تعتمد على تخليق جسيمات بابعاد نانوية </a:t>
            </a:r>
            <a:r>
              <a:rPr lang="en-US" sz="3200" dirty="0">
                <a:latin typeface="Arial Rounded MT Bold" panose="020F0704030504030204" pitchFamily="34" charset="0"/>
                <a:cs typeface="+mj-cs"/>
              </a:rPr>
              <a:t>nanoparticles (NPs) ، </a:t>
            </a:r>
            <a:r>
              <a:rPr lang="ar-IQ" sz="3200" dirty="0">
                <a:latin typeface="Arial Rounded MT Bold" panose="020F0704030504030204" pitchFamily="34" charset="0"/>
                <a:cs typeface="+mj-cs"/>
              </a:rPr>
              <a:t>حيث تمتلك هذه الجسيمات خصائص مختلفة عن المعادن التي تكونت منها وذلك بناء على هندسة جزيئات المعدن باشكال واحجام متنوعة وقد زاد الاهتمام في السنوات الاخيرة بإنتاج المواد المعدنية النانوية لما لها من استخدامات في مجالات متنوعة كالمجالات الطبية الحيوية والزراعية والبيئية والصناعية</a:t>
            </a:r>
            <a:r>
              <a:rPr lang="ar-IQ" sz="3200" dirty="0" smtClean="0">
                <a:latin typeface="Arial Rounded MT Bold" panose="020F0704030504030204" pitchFamily="34" charset="0"/>
                <a:cs typeface="+mj-cs"/>
              </a:rPr>
              <a:t>.</a:t>
            </a:r>
            <a:endParaRPr lang="en-US" sz="3200" dirty="0">
              <a:latin typeface="Arial Rounded MT Bold" panose="020F0704030504030204" pitchFamily="34" charset="0"/>
              <a:cs typeface="+mj-cs"/>
            </a:endParaRPr>
          </a:p>
        </p:txBody>
      </p:sp>
    </p:spTree>
    <p:extLst>
      <p:ext uri="{BB962C8B-B14F-4D97-AF65-F5344CB8AC3E}">
        <p14:creationId xmlns:p14="http://schemas.microsoft.com/office/powerpoint/2010/main" val="53195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lgn="just" rtl="1">
              <a:lnSpc>
                <a:spcPct val="160000"/>
              </a:lnSpc>
              <a:buClr>
                <a:srgbClr val="B71E42"/>
              </a:buClr>
              <a:buNone/>
            </a:pPr>
            <a:r>
              <a:rPr lang="ar-IQ" sz="3200" dirty="0" smtClean="0">
                <a:solidFill>
                  <a:prstClr val="black"/>
                </a:solidFill>
                <a:latin typeface="Arial Rounded MT Bold" panose="020F0704030504030204" pitchFamily="34" charset="0"/>
                <a:cs typeface="+mj-cs"/>
              </a:rPr>
              <a:t>يتم </a:t>
            </a:r>
            <a:r>
              <a:rPr lang="ar-IQ" sz="3200" dirty="0">
                <a:solidFill>
                  <a:prstClr val="black"/>
                </a:solidFill>
                <a:latin typeface="Arial Rounded MT Bold" panose="020F0704030504030204" pitchFamily="34" charset="0"/>
                <a:cs typeface="+mj-cs"/>
              </a:rPr>
              <a:t>التحضير الحيوي للجسيمات النانوية</a:t>
            </a:r>
            <a:r>
              <a:rPr lang="en-US" sz="3200" dirty="0">
                <a:solidFill>
                  <a:prstClr val="black"/>
                </a:solidFill>
                <a:latin typeface="Arial Rounded MT Bold" panose="020F0704030504030204" pitchFamily="34" charset="0"/>
                <a:cs typeface="+mj-cs"/>
              </a:rPr>
              <a:t> </a:t>
            </a:r>
            <a:r>
              <a:rPr lang="ar-IQ" sz="3200" dirty="0">
                <a:solidFill>
                  <a:prstClr val="black"/>
                </a:solidFill>
                <a:latin typeface="Arial Rounded MT Bold" panose="020F0704030504030204" pitchFamily="34" charset="0"/>
                <a:cs typeface="+mj-cs"/>
              </a:rPr>
              <a:t>(</a:t>
            </a:r>
            <a:r>
              <a:rPr lang="en-US" sz="3200" dirty="0">
                <a:solidFill>
                  <a:prstClr val="black"/>
                </a:solidFill>
                <a:latin typeface="Arial Rounded MT Bold" panose="020F0704030504030204" pitchFamily="34" charset="0"/>
                <a:cs typeface="+mj-cs"/>
              </a:rPr>
              <a:t>biosynthesis</a:t>
            </a:r>
            <a:r>
              <a:rPr lang="ar-IQ" sz="3200" dirty="0">
                <a:solidFill>
                  <a:prstClr val="black"/>
                </a:solidFill>
                <a:latin typeface="Arial Rounded MT Bold" panose="020F0704030504030204" pitchFamily="34" charset="0"/>
                <a:cs typeface="+mj-cs"/>
              </a:rPr>
              <a:t>)</a:t>
            </a:r>
            <a:r>
              <a:rPr lang="en-US" sz="3200" dirty="0">
                <a:solidFill>
                  <a:prstClr val="black"/>
                </a:solidFill>
                <a:latin typeface="Arial Rounded MT Bold" panose="020F0704030504030204" pitchFamily="34" charset="0"/>
                <a:cs typeface="+mj-cs"/>
              </a:rPr>
              <a:t> </a:t>
            </a:r>
            <a:r>
              <a:rPr lang="ar-IQ" sz="3200" dirty="0">
                <a:solidFill>
                  <a:prstClr val="black"/>
                </a:solidFill>
                <a:latin typeface="Arial Rounded MT Bold" panose="020F0704030504030204" pitchFamily="34" charset="0"/>
                <a:cs typeface="+mj-cs"/>
              </a:rPr>
              <a:t>باستخدام نواتج أيض الكائنات الحية الدقيقة (فيروسات، بكتريا، فطور شعاعية، فطور حقيقية بما فيها الخمائر والطحالب) او المستخلصات النباتية ومن ميزات هذه الطريقة انها صديقة للبيئة ولا تحتاج طاقة ورخيصة وسريعة.</a:t>
            </a:r>
            <a:endParaRPr lang="en-US" sz="3200" dirty="0">
              <a:solidFill>
                <a:prstClr val="black"/>
              </a:solidFill>
              <a:latin typeface="Arial Rounded MT Bold" panose="020F0704030504030204" pitchFamily="34" charset="0"/>
              <a:cs typeface="+mj-cs"/>
            </a:endParaRPr>
          </a:p>
          <a:p>
            <a:pPr>
              <a:lnSpc>
                <a:spcPct val="160000"/>
              </a:lnSpc>
            </a:pPr>
            <a:endParaRPr lang="en-US" sz="3200" dirty="0">
              <a:cs typeface="+mj-cs"/>
            </a:endParaRPr>
          </a:p>
        </p:txBody>
      </p:sp>
    </p:spTree>
    <p:extLst>
      <p:ext uri="{BB962C8B-B14F-4D97-AF65-F5344CB8AC3E}">
        <p14:creationId xmlns:p14="http://schemas.microsoft.com/office/powerpoint/2010/main" val="3533975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CCD24-4002-4079-8369-EEE4224D51CD}"/>
              </a:ext>
            </a:extLst>
          </p:cNvPr>
          <p:cNvSpPr>
            <a:spLocks noGrp="1"/>
          </p:cNvSpPr>
          <p:nvPr>
            <p:ph type="title"/>
          </p:nvPr>
        </p:nvSpPr>
        <p:spPr>
          <a:xfrm>
            <a:off x="1451579" y="357809"/>
            <a:ext cx="9603275" cy="1495945"/>
          </a:xfrm>
        </p:spPr>
        <p:txBody>
          <a:bodyPr anchor="ctr">
            <a:noAutofit/>
          </a:bodyPr>
          <a:lstStyle/>
          <a:p>
            <a:pPr algn="ctr" rtl="1"/>
            <a:r>
              <a:rPr lang="ar-IQ" sz="4400" dirty="0" smtClean="0">
                <a:solidFill>
                  <a:srgbClr val="FF0000"/>
                </a:solidFill>
              </a:rPr>
              <a:t>تحضير </a:t>
            </a:r>
            <a:r>
              <a:rPr lang="ar-IQ" sz="4400" dirty="0" smtClean="0">
                <a:solidFill>
                  <a:srgbClr val="FF0000"/>
                </a:solidFill>
              </a:rPr>
              <a:t>الجسيمات </a:t>
            </a:r>
            <a:r>
              <a:rPr lang="ar-IQ" sz="4400" dirty="0">
                <a:solidFill>
                  <a:srgbClr val="FF0000"/>
                </a:solidFill>
              </a:rPr>
              <a:t>النانوية باستخدام المستخلصات النباتية</a:t>
            </a:r>
            <a:endParaRPr lang="en-US" sz="4400" dirty="0">
              <a:solidFill>
                <a:srgbClr val="FF0000"/>
              </a:solidFill>
            </a:endParaRPr>
          </a:p>
        </p:txBody>
      </p:sp>
      <p:sp>
        <p:nvSpPr>
          <p:cNvPr id="3" name="Content Placeholder 2">
            <a:extLst>
              <a:ext uri="{FF2B5EF4-FFF2-40B4-BE49-F238E27FC236}">
                <a16:creationId xmlns:a16="http://schemas.microsoft.com/office/drawing/2014/main" id="{B9C375CB-8E76-407A-83CA-B4991CE00267}"/>
              </a:ext>
            </a:extLst>
          </p:cNvPr>
          <p:cNvSpPr>
            <a:spLocks noGrp="1"/>
          </p:cNvSpPr>
          <p:nvPr>
            <p:ph idx="1"/>
          </p:nvPr>
        </p:nvSpPr>
        <p:spPr>
          <a:xfrm>
            <a:off x="731520" y="1853754"/>
            <a:ext cx="10575235" cy="3854981"/>
          </a:xfrm>
        </p:spPr>
        <p:txBody>
          <a:bodyPr>
            <a:normAutofit/>
          </a:bodyPr>
          <a:lstStyle/>
          <a:p>
            <a:pPr marL="0" indent="0" algn="just" rtl="1">
              <a:lnSpc>
                <a:spcPct val="150000"/>
              </a:lnSpc>
              <a:buNone/>
            </a:pPr>
            <a:r>
              <a:rPr lang="ar-IQ" sz="3200" dirty="0" smtClean="0">
                <a:latin typeface="Arial Rounded MT Bold" panose="020F0704030504030204" pitchFamily="34" charset="0"/>
                <a:cs typeface="+mj-cs"/>
              </a:rPr>
              <a:t>    تحتوي </a:t>
            </a:r>
            <a:r>
              <a:rPr lang="ar-IQ" sz="3200" dirty="0">
                <a:latin typeface="Arial Rounded MT Bold" panose="020F0704030504030204" pitchFamily="34" charset="0"/>
                <a:cs typeface="+mj-cs"/>
              </a:rPr>
              <a:t>النباتات على مركبات عضوية مثل الفلافونيدات والاحماض الأمينية والكاربوكسيلية، الكيتونات، الفينولات والبروتينات حيث تسهم هذه المواد بدور مهم في ارجاع الاملاح المعدنية وانتاج جسيمات نانوية بطرائق سهلة وسريعة وآمنة بيئيا</a:t>
            </a:r>
            <a:r>
              <a:rPr lang="ar-IQ" sz="3200" dirty="0" smtClean="0">
                <a:cs typeface="+mj-cs"/>
              </a:rPr>
              <a:t>.</a:t>
            </a:r>
            <a:endParaRPr lang="en-US" sz="3200" dirty="0">
              <a:cs typeface="+mj-cs"/>
            </a:endParaRPr>
          </a:p>
        </p:txBody>
      </p:sp>
    </p:spTree>
    <p:extLst>
      <p:ext uri="{BB962C8B-B14F-4D97-AF65-F5344CB8AC3E}">
        <p14:creationId xmlns:p14="http://schemas.microsoft.com/office/powerpoint/2010/main" val="4152467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74904" y="1853754"/>
            <a:ext cx="10679951" cy="3450613"/>
          </a:xfrm>
        </p:spPr>
        <p:txBody>
          <a:bodyPr>
            <a:noAutofit/>
          </a:bodyPr>
          <a:lstStyle/>
          <a:p>
            <a:pPr marL="0" lvl="0" indent="0" algn="r" rtl="1">
              <a:lnSpc>
                <a:spcPct val="150000"/>
              </a:lnSpc>
              <a:buClr>
                <a:srgbClr val="B71E42"/>
              </a:buClr>
              <a:buNone/>
            </a:pPr>
            <a:r>
              <a:rPr lang="ar-IQ" sz="3200" dirty="0" smtClean="0">
                <a:solidFill>
                  <a:prstClr val="black"/>
                </a:solidFill>
                <a:latin typeface="Arial Rounded MT Bold" panose="020F0704030504030204" pitchFamily="34" charset="0"/>
                <a:cs typeface="+mj-cs"/>
              </a:rPr>
              <a:t>فقد </a:t>
            </a:r>
            <a:r>
              <a:rPr lang="ar-IQ" sz="3200" dirty="0">
                <a:solidFill>
                  <a:prstClr val="black"/>
                </a:solidFill>
                <a:latin typeface="Arial Rounded MT Bold" panose="020F0704030504030204" pitchFamily="34" charset="0"/>
                <a:cs typeface="+mj-cs"/>
              </a:rPr>
              <a:t>استخدم المستخلص المائي لجذور الزنجبيل </a:t>
            </a:r>
            <a:r>
              <a:rPr lang="en-US" sz="3200" dirty="0">
                <a:solidFill>
                  <a:prstClr val="black"/>
                </a:solidFill>
                <a:latin typeface="Arial Rounded MT Bold" panose="020F0704030504030204" pitchFamily="34" charset="0"/>
                <a:cs typeface="+mj-cs"/>
              </a:rPr>
              <a:t>(</a:t>
            </a:r>
            <a:r>
              <a:rPr lang="en-US" sz="3200" dirty="0" err="1">
                <a:solidFill>
                  <a:prstClr val="black"/>
                </a:solidFill>
                <a:latin typeface="Arial Rounded MT Bold" panose="020F0704030504030204" pitchFamily="34" charset="0"/>
                <a:cs typeface="+mj-cs"/>
              </a:rPr>
              <a:t>Zingiber</a:t>
            </a:r>
            <a:r>
              <a:rPr lang="en-US" sz="3200" dirty="0">
                <a:solidFill>
                  <a:prstClr val="black"/>
                </a:solidFill>
                <a:latin typeface="Arial Rounded MT Bold" panose="020F0704030504030204" pitchFamily="34" charset="0"/>
                <a:cs typeface="+mj-cs"/>
              </a:rPr>
              <a:t> </a:t>
            </a:r>
            <a:r>
              <a:rPr lang="en-US" sz="3200" dirty="0" err="1">
                <a:solidFill>
                  <a:prstClr val="black"/>
                </a:solidFill>
                <a:latin typeface="Arial Rounded MT Bold" panose="020F0704030504030204" pitchFamily="34" charset="0"/>
                <a:cs typeface="+mj-cs"/>
              </a:rPr>
              <a:t>officinale</a:t>
            </a:r>
            <a:r>
              <a:rPr lang="en-US" sz="3200" dirty="0">
                <a:solidFill>
                  <a:prstClr val="black"/>
                </a:solidFill>
                <a:latin typeface="Arial Rounded MT Bold" panose="020F0704030504030204" pitchFamily="34" charset="0"/>
                <a:cs typeface="+mj-cs"/>
              </a:rPr>
              <a:t> L.)</a:t>
            </a:r>
            <a:r>
              <a:rPr lang="ar-IQ" sz="3200" dirty="0">
                <a:solidFill>
                  <a:prstClr val="black"/>
                </a:solidFill>
                <a:latin typeface="Arial Rounded MT Bold" panose="020F0704030504030204" pitchFamily="34" charset="0"/>
                <a:cs typeface="+mj-cs"/>
              </a:rPr>
              <a:t> لتصنيع جسيمات الفضة النانوية وذلك بتسخين مزيج المستخلص النباتي مع نترات الفضة  (</a:t>
            </a:r>
            <a:r>
              <a:rPr lang="en-US" sz="3200" dirty="0">
                <a:solidFill>
                  <a:prstClr val="black"/>
                </a:solidFill>
                <a:latin typeface="Arial Rounded MT Bold" panose="020F0704030504030204" pitchFamily="34" charset="0"/>
                <a:cs typeface="+mj-cs"/>
              </a:rPr>
              <a:t>AgNO3</a:t>
            </a:r>
            <a:r>
              <a:rPr lang="ar-IQ" sz="3200" dirty="0">
                <a:solidFill>
                  <a:prstClr val="black"/>
                </a:solidFill>
                <a:latin typeface="Arial Rounded MT Bold" panose="020F0704030504030204" pitchFamily="34" charset="0"/>
                <a:cs typeface="+mj-cs"/>
              </a:rPr>
              <a:t>) عند حرارة </a:t>
            </a:r>
            <a:r>
              <a:rPr lang="en-US" sz="3200" dirty="0">
                <a:solidFill>
                  <a:prstClr val="black"/>
                </a:solidFill>
                <a:latin typeface="Arial Rounded MT Bold" panose="020F0704030504030204" pitchFamily="34" charset="0"/>
                <a:cs typeface="+mj-cs"/>
              </a:rPr>
              <a:t>60 C</a:t>
            </a:r>
            <a:r>
              <a:rPr lang="ar-IQ" sz="3200" dirty="0">
                <a:solidFill>
                  <a:prstClr val="black"/>
                </a:solidFill>
                <a:latin typeface="Arial Rounded MT Bold" panose="020F0704030504030204" pitchFamily="34" charset="0"/>
                <a:cs typeface="+mj-cs"/>
              </a:rPr>
              <a:t> </a:t>
            </a:r>
            <a:r>
              <a:rPr lang="en-US" sz="3200" dirty="0">
                <a:solidFill>
                  <a:prstClr val="black"/>
                </a:solidFill>
                <a:latin typeface="Arial Rounded MT Bold" panose="020F0704030504030204" pitchFamily="34" charset="0"/>
                <a:cs typeface="+mj-cs"/>
              </a:rPr>
              <a:t> </a:t>
            </a:r>
            <a:r>
              <a:rPr lang="ar-IQ" sz="3200" dirty="0">
                <a:solidFill>
                  <a:prstClr val="black"/>
                </a:solidFill>
                <a:latin typeface="Arial Rounded MT Bold" panose="020F0704030504030204" pitchFamily="34" charset="0"/>
                <a:cs typeface="+mj-cs"/>
              </a:rPr>
              <a:t>وتم الحصول على جسيمات الفضة النانوية (20.4 نانومتر) بعد نحو ثلاث ساعات</a:t>
            </a:r>
            <a:r>
              <a:rPr lang="ar-IQ" sz="3200" dirty="0" smtClean="0">
                <a:solidFill>
                  <a:prstClr val="black"/>
                </a:solidFill>
                <a:latin typeface="Arial Rounded MT Bold" panose="020F0704030504030204" pitchFamily="34" charset="0"/>
                <a:cs typeface="+mj-cs"/>
              </a:rPr>
              <a:t>.</a:t>
            </a:r>
            <a:r>
              <a:rPr lang="ar-IQ" sz="3200" dirty="0" smtClean="0">
                <a:solidFill>
                  <a:srgbClr val="FF0000"/>
                </a:solidFill>
                <a:latin typeface="Arial Rounded MT Bold" panose="020F0704030504030204" pitchFamily="34" charset="0"/>
                <a:cs typeface="+mj-cs"/>
              </a:rPr>
              <a:t> </a:t>
            </a:r>
            <a:r>
              <a:rPr lang="ar-IQ" sz="3200" dirty="0">
                <a:solidFill>
                  <a:srgbClr val="FF0000"/>
                </a:solidFill>
                <a:latin typeface="Arial Rounded MT Bold" panose="020F0704030504030204" pitchFamily="34" charset="0"/>
                <a:cs typeface="+mj-cs"/>
              </a:rPr>
              <a:t>(</a:t>
            </a:r>
            <a:r>
              <a:rPr lang="en-US" sz="3200" dirty="0">
                <a:solidFill>
                  <a:srgbClr val="FF0000"/>
                </a:solidFill>
                <a:cs typeface="+mj-cs"/>
              </a:rPr>
              <a:t>Barman </a:t>
            </a:r>
            <a:r>
              <a:rPr lang="en-US" sz="3200" i="1" dirty="0">
                <a:solidFill>
                  <a:srgbClr val="FF0000"/>
                </a:solidFill>
                <a:cs typeface="+mj-cs"/>
              </a:rPr>
              <a:t>et al.</a:t>
            </a:r>
            <a:r>
              <a:rPr lang="en-US" sz="3200" dirty="0">
                <a:solidFill>
                  <a:srgbClr val="FF0000"/>
                </a:solidFill>
                <a:cs typeface="+mj-cs"/>
              </a:rPr>
              <a:t>, 2020 </a:t>
            </a:r>
            <a:r>
              <a:rPr lang="ar-IQ" sz="3200" dirty="0">
                <a:solidFill>
                  <a:srgbClr val="FF0000"/>
                </a:solidFill>
                <a:latin typeface="Arial Rounded MT Bold" panose="020F0704030504030204" pitchFamily="34" charset="0"/>
                <a:cs typeface="+mj-cs"/>
              </a:rPr>
              <a:t>)</a:t>
            </a:r>
          </a:p>
          <a:p>
            <a:pPr marL="0" lvl="0" indent="0" algn="r" rtl="1">
              <a:lnSpc>
                <a:spcPct val="150000"/>
              </a:lnSpc>
              <a:buClr>
                <a:srgbClr val="B71E42"/>
              </a:buClr>
              <a:buNone/>
            </a:pPr>
            <a:endParaRPr lang="en-US" sz="3200" dirty="0">
              <a:solidFill>
                <a:prstClr val="black"/>
              </a:solidFill>
              <a:cs typeface="+mj-cs"/>
            </a:endParaRPr>
          </a:p>
          <a:p>
            <a:pPr algn="r">
              <a:lnSpc>
                <a:spcPct val="150000"/>
              </a:lnSpc>
            </a:pPr>
            <a:endParaRPr lang="en-US" sz="3200" dirty="0">
              <a:cs typeface="+mj-cs"/>
            </a:endParaRPr>
          </a:p>
        </p:txBody>
      </p:sp>
    </p:spTree>
    <p:extLst>
      <p:ext uri="{BB962C8B-B14F-4D97-AF65-F5344CB8AC3E}">
        <p14:creationId xmlns:p14="http://schemas.microsoft.com/office/powerpoint/2010/main" val="1357090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9C0AE-54B7-4C3E-8782-20A13F5DFE3B}"/>
              </a:ext>
            </a:extLst>
          </p:cNvPr>
          <p:cNvSpPr>
            <a:spLocks noGrp="1"/>
          </p:cNvSpPr>
          <p:nvPr>
            <p:ph idx="1"/>
          </p:nvPr>
        </p:nvSpPr>
        <p:spPr>
          <a:xfrm>
            <a:off x="585217" y="2015732"/>
            <a:ext cx="10469638" cy="3450613"/>
          </a:xfrm>
        </p:spPr>
        <p:txBody>
          <a:bodyPr>
            <a:noAutofit/>
          </a:bodyPr>
          <a:lstStyle/>
          <a:p>
            <a:pPr marL="0" indent="0" algn="just" rtl="1">
              <a:buNone/>
            </a:pPr>
            <a:r>
              <a:rPr lang="ar-IQ" sz="3200" dirty="0" smtClean="0">
                <a:latin typeface="Arial Rounded MT Bold" panose="020F0704030504030204" pitchFamily="34" charset="0"/>
              </a:rPr>
              <a:t>كما استخدم آخرون المستخلص المائي لجذور </a:t>
            </a:r>
            <a:r>
              <a:rPr lang="ar-IQ" sz="3200" dirty="0" err="1" smtClean="0">
                <a:latin typeface="Arial Rounded MT Bold" panose="020F0704030504030204" pitchFamily="34" charset="0"/>
              </a:rPr>
              <a:t>الشوندر</a:t>
            </a:r>
            <a:r>
              <a:rPr lang="ar-IQ" sz="3200" dirty="0" smtClean="0">
                <a:latin typeface="Arial Rounded MT Bold" panose="020F0704030504030204" pitchFamily="34" charset="0"/>
              </a:rPr>
              <a:t>/البنجر </a:t>
            </a:r>
            <a:r>
              <a:rPr lang="en-US" sz="3200" dirty="0" smtClean="0">
                <a:latin typeface="Arial Rounded MT Bold" panose="020F0704030504030204" pitchFamily="34" charset="0"/>
              </a:rPr>
              <a:t>(Beta vulgaris L.)</a:t>
            </a:r>
            <a:r>
              <a:rPr lang="ar-IQ" sz="3200" dirty="0" smtClean="0">
                <a:latin typeface="Arial Rounded MT Bold" panose="020F0704030504030204" pitchFamily="34" charset="0"/>
              </a:rPr>
              <a:t> </a:t>
            </a:r>
            <a:r>
              <a:rPr lang="en-US" sz="3200" dirty="0" smtClean="0">
                <a:latin typeface="Arial Rounded MT Bold" panose="020F0704030504030204" pitchFamily="34" charset="0"/>
              </a:rPr>
              <a:t> </a:t>
            </a:r>
            <a:r>
              <a:rPr lang="ar-IQ" sz="3200" dirty="0" smtClean="0">
                <a:latin typeface="Arial Rounded MT Bold" panose="020F0704030504030204" pitchFamily="34" charset="0"/>
              </a:rPr>
              <a:t>حيث تم غسيل الجذور تحت تيار من ماء الصنبور ثم بالماء المقطر المعقم ثم تقطيعها الى قطع صغيرة وطحنها ثم ترشيح المعلق عبر فلتر أقطار مسامه 22 </a:t>
            </a:r>
            <a:r>
              <a:rPr lang="ar-IQ" sz="3200" dirty="0" err="1" smtClean="0">
                <a:latin typeface="Arial Rounded MT Bold" panose="020F0704030504030204" pitchFamily="34" charset="0"/>
              </a:rPr>
              <a:t>ميكرومتر</a:t>
            </a:r>
            <a:r>
              <a:rPr lang="ar-IQ" sz="3200" dirty="0" smtClean="0">
                <a:latin typeface="Arial Rounded MT Bold" panose="020F0704030504030204" pitchFamily="34" charset="0"/>
              </a:rPr>
              <a:t>، ولتصنيع جسيمات الفضة النانوية اضيف 10 مل من مستخلص الجذور الى 90مل من محلول نترات الفضة ( 1 مول/ لتر) وتم مزج الخليط جيدا وبعد 25 دقيقة لوحظ تغير لون المزيج الى البني الداكن مما يشير الى تشكل جسيمات الفضة النانوية </a:t>
            </a:r>
            <a:r>
              <a:rPr lang="ar-IQ" sz="3200" dirty="0" smtClean="0">
                <a:solidFill>
                  <a:srgbClr val="FF0000"/>
                </a:solidFill>
                <a:latin typeface="Arial Rounded MT Bold" panose="020F0704030504030204" pitchFamily="34" charset="0"/>
              </a:rPr>
              <a:t> </a:t>
            </a:r>
            <a:r>
              <a:rPr lang="en-US" sz="3200" dirty="0" smtClean="0">
                <a:solidFill>
                  <a:srgbClr val="FF0000"/>
                </a:solidFill>
                <a:latin typeface="Arial Rounded MT Bold" panose="020F0704030504030204" pitchFamily="34" charset="0"/>
              </a:rPr>
              <a:t>(Bin-</a:t>
            </a:r>
            <a:r>
              <a:rPr lang="en-US" sz="3200" dirty="0" err="1" smtClean="0">
                <a:solidFill>
                  <a:srgbClr val="FF0000"/>
                </a:solidFill>
                <a:latin typeface="Arial Rounded MT Bold" panose="020F0704030504030204" pitchFamily="34" charset="0"/>
              </a:rPr>
              <a:t>Jumah</a:t>
            </a:r>
            <a:r>
              <a:rPr lang="en-US" sz="3200" dirty="0" smtClean="0">
                <a:solidFill>
                  <a:srgbClr val="FF0000"/>
                </a:solidFill>
                <a:latin typeface="Arial Rounded MT Bold" panose="020F0704030504030204" pitchFamily="34" charset="0"/>
              </a:rPr>
              <a:t> et al., 2020)</a:t>
            </a:r>
            <a:r>
              <a:rPr lang="ar-IQ" sz="3200" dirty="0" smtClean="0">
                <a:solidFill>
                  <a:srgbClr val="FF0000"/>
                </a:solidFill>
                <a:latin typeface="Arial Rounded MT Bold" panose="020F0704030504030204" pitchFamily="34" charset="0"/>
              </a:rPr>
              <a:t> </a:t>
            </a:r>
          </a:p>
          <a:p>
            <a:pPr marL="0" indent="0" algn="just" rtl="1">
              <a:buNone/>
            </a:pPr>
            <a:r>
              <a:rPr lang="en-US" sz="3200" dirty="0" smtClean="0">
                <a:latin typeface="Arial Rounded MT Bold" panose="020F0704030504030204" pitchFamily="34" charset="0"/>
              </a:rPr>
              <a:t> </a:t>
            </a:r>
            <a:endParaRPr lang="en-US" sz="3200" dirty="0">
              <a:latin typeface="Arial Rounded MT Bold" panose="020F0704030504030204" pitchFamily="34" charset="0"/>
            </a:endParaRPr>
          </a:p>
        </p:txBody>
      </p:sp>
    </p:spTree>
    <p:extLst>
      <p:ext uri="{BB962C8B-B14F-4D97-AF65-F5344CB8AC3E}">
        <p14:creationId xmlns:p14="http://schemas.microsoft.com/office/powerpoint/2010/main" val="1817375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EC27E2-5B88-46FE-8EE2-E6D9DA4F2AAB}"/>
              </a:ext>
            </a:extLst>
          </p:cNvPr>
          <p:cNvSpPr>
            <a:spLocks noGrp="1"/>
          </p:cNvSpPr>
          <p:nvPr>
            <p:ph idx="1"/>
          </p:nvPr>
        </p:nvSpPr>
        <p:spPr>
          <a:xfrm>
            <a:off x="667513" y="1896860"/>
            <a:ext cx="10387342" cy="4238764"/>
          </a:xfrm>
        </p:spPr>
        <p:txBody>
          <a:bodyPr>
            <a:noAutofit/>
          </a:bodyPr>
          <a:lstStyle/>
          <a:p>
            <a:pPr marL="0" indent="0" algn="just" rtl="1">
              <a:lnSpc>
                <a:spcPct val="150000"/>
              </a:lnSpc>
              <a:buNone/>
            </a:pPr>
            <a:r>
              <a:rPr lang="ar-IQ" sz="3200" dirty="0">
                <a:latin typeface="Arial Rounded MT Bold" panose="020F0704030504030204" pitchFamily="34" charset="0"/>
              </a:rPr>
              <a:t>اما اوراق النباتات فقد استخدمت على نطاق واسع في مجال التصنيع الحيوي لجسيمات الفضة النانوية حيث استخدم بعض الباحثين المستخلص المائي لاوراق الازدرخت (</a:t>
            </a:r>
            <a:r>
              <a:rPr lang="en-US" sz="3200" dirty="0">
                <a:latin typeface="Arial Rounded MT Bold" panose="020F0704030504030204" pitchFamily="34" charset="0"/>
              </a:rPr>
              <a:t>Melia azedarach L.) </a:t>
            </a:r>
            <a:r>
              <a:rPr lang="ar-IQ" sz="3200" dirty="0">
                <a:latin typeface="Arial Rounded MT Bold" panose="020F0704030504030204" pitchFamily="34" charset="0"/>
              </a:rPr>
              <a:t>)  في تصنيعها خلال 10 دقائق وكانت الجسيمات الناتجة كروية الشكل تراوحت أبعادها في حدود 18 - 30 نانومتر وكان لتلك الجسيمات نشاط مضاد للفطور</a:t>
            </a:r>
            <a:r>
              <a:rPr lang="ar-IQ" sz="3200" dirty="0" smtClean="0">
                <a:latin typeface="Arial Rounded MT Bold" panose="020F0704030504030204" pitchFamily="34" charset="0"/>
              </a:rPr>
              <a:t>.</a:t>
            </a:r>
            <a:r>
              <a:rPr lang="ar-IQ" sz="3200" dirty="0" smtClean="0">
                <a:solidFill>
                  <a:srgbClr val="FF0000"/>
                </a:solidFill>
                <a:latin typeface="Arial Rounded MT Bold" panose="020F0704030504030204" pitchFamily="34" charset="0"/>
              </a:rPr>
              <a:t> </a:t>
            </a:r>
            <a:r>
              <a:rPr lang="en-US" sz="3200" dirty="0">
                <a:solidFill>
                  <a:srgbClr val="FF0000"/>
                </a:solidFill>
              </a:rPr>
              <a:t>(</a:t>
            </a:r>
            <a:r>
              <a:rPr lang="en-US" sz="3200" dirty="0" err="1">
                <a:solidFill>
                  <a:srgbClr val="FF0000"/>
                </a:solidFill>
              </a:rPr>
              <a:t>Jebril</a:t>
            </a:r>
            <a:r>
              <a:rPr lang="en-US" sz="3200" dirty="0">
                <a:solidFill>
                  <a:srgbClr val="FF0000"/>
                </a:solidFill>
              </a:rPr>
              <a:t> &amp; </a:t>
            </a:r>
            <a:r>
              <a:rPr lang="en-US" sz="3200" dirty="0" err="1">
                <a:solidFill>
                  <a:srgbClr val="FF0000"/>
                </a:solidFill>
              </a:rPr>
              <a:t>Dridi</a:t>
            </a:r>
            <a:r>
              <a:rPr lang="en-US" sz="3200" dirty="0">
                <a:solidFill>
                  <a:srgbClr val="FF0000"/>
                </a:solidFill>
              </a:rPr>
              <a:t>, 2020)</a:t>
            </a:r>
            <a:endParaRPr lang="ar-IQ" sz="3200" dirty="0">
              <a:solidFill>
                <a:srgbClr val="FF0000"/>
              </a:solidFill>
              <a:latin typeface="Arial Rounded MT Bold" panose="020F0704030504030204" pitchFamily="34" charset="0"/>
            </a:endParaRPr>
          </a:p>
          <a:p>
            <a:pPr marL="0" indent="0" algn="just" rtl="1">
              <a:lnSpc>
                <a:spcPct val="150000"/>
              </a:lnSpc>
              <a:buNone/>
            </a:pPr>
            <a:endParaRPr lang="en-US" sz="3200" dirty="0">
              <a:solidFill>
                <a:srgbClr val="FF0000"/>
              </a:solidFill>
              <a:latin typeface="Arial Rounded MT Bold" panose="020F0704030504030204" pitchFamily="34" charset="0"/>
            </a:endParaRPr>
          </a:p>
        </p:txBody>
      </p:sp>
    </p:spTree>
    <p:extLst>
      <p:ext uri="{BB962C8B-B14F-4D97-AF65-F5344CB8AC3E}">
        <p14:creationId xmlns:p14="http://schemas.microsoft.com/office/powerpoint/2010/main" val="3730250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a:solidFill>
                  <a:prstClr val="black"/>
                </a:solidFill>
              </a:rPr>
              <a:t>المواد النانوية وتطبيقاتها</a:t>
            </a:r>
            <a:endParaRPr lang="en-US" dirty="0"/>
          </a:p>
        </p:txBody>
      </p:sp>
      <p:sp>
        <p:nvSpPr>
          <p:cNvPr id="3" name="Content Placeholder 2"/>
          <p:cNvSpPr>
            <a:spLocks noGrp="1"/>
          </p:cNvSpPr>
          <p:nvPr>
            <p:ph idx="1"/>
          </p:nvPr>
        </p:nvSpPr>
        <p:spPr>
          <a:xfrm>
            <a:off x="1133855" y="1853754"/>
            <a:ext cx="9994151" cy="4291014"/>
          </a:xfrm>
        </p:spPr>
        <p:txBody>
          <a:bodyPr>
            <a:noAutofit/>
          </a:bodyPr>
          <a:lstStyle/>
          <a:p>
            <a:pPr algn="just" rtl="1">
              <a:lnSpc>
                <a:spcPct val="150000"/>
              </a:lnSpc>
            </a:pPr>
            <a:r>
              <a:rPr lang="ar-IQ" sz="3200" dirty="0">
                <a:cs typeface="+mj-cs"/>
              </a:rPr>
              <a:t>النانو </a:t>
            </a:r>
            <a:r>
              <a:rPr lang="ar-IQ" sz="3200" dirty="0" smtClean="0">
                <a:cs typeface="+mj-cs"/>
              </a:rPr>
              <a:t> </a:t>
            </a:r>
            <a:r>
              <a:rPr lang="ar-IQ" sz="3200" dirty="0">
                <a:cs typeface="+mj-cs"/>
              </a:rPr>
              <a:t>بادئة مأخوذة من </a:t>
            </a:r>
            <a:r>
              <a:rPr lang="ar-IQ" sz="3200" dirty="0" smtClean="0">
                <a:cs typeface="+mj-cs"/>
              </a:rPr>
              <a:t>اللغة </a:t>
            </a:r>
            <a:r>
              <a:rPr lang="ar-IQ" sz="3200" dirty="0">
                <a:cs typeface="+mj-cs"/>
              </a:rPr>
              <a:t>اليونانية القديمة </a:t>
            </a:r>
            <a:r>
              <a:rPr lang="ar-IQ" sz="3200" dirty="0" smtClean="0">
                <a:cs typeface="+mj-cs"/>
              </a:rPr>
              <a:t>وتعني قزم (</a:t>
            </a:r>
            <a:r>
              <a:rPr lang="en-US" sz="3200" dirty="0" smtClean="0">
                <a:cs typeface="+mj-cs"/>
              </a:rPr>
              <a:t>Nanos </a:t>
            </a:r>
            <a:r>
              <a:rPr lang="ar-IQ" sz="3200" dirty="0">
                <a:cs typeface="+mj-cs"/>
              </a:rPr>
              <a:t>)</a:t>
            </a:r>
            <a:r>
              <a:rPr lang="ar-IQ" sz="3200" dirty="0" smtClean="0">
                <a:cs typeface="+mj-cs"/>
              </a:rPr>
              <a:t>وفي </a:t>
            </a:r>
            <a:r>
              <a:rPr lang="ar-IQ" sz="3200" dirty="0">
                <a:cs typeface="+mj-cs"/>
              </a:rPr>
              <a:t>مجال </a:t>
            </a:r>
            <a:r>
              <a:rPr lang="ar-IQ" sz="3200" dirty="0" smtClean="0">
                <a:cs typeface="+mj-cs"/>
              </a:rPr>
              <a:t>العلوم </a:t>
            </a:r>
            <a:r>
              <a:rPr lang="ar-IQ" sz="3200" dirty="0">
                <a:cs typeface="+mj-cs"/>
              </a:rPr>
              <a:t>يعني النانو جزءاً </a:t>
            </a:r>
            <a:r>
              <a:rPr lang="ar-IQ" sz="3200" dirty="0" smtClean="0">
                <a:cs typeface="+mj-cs"/>
              </a:rPr>
              <a:t>من مليار (</a:t>
            </a:r>
            <a:r>
              <a:rPr lang="ar-IQ" sz="3200" dirty="0" smtClean="0">
                <a:latin typeface="Calibri" panose="020F0502020204030204" pitchFamily="34" charset="0"/>
                <a:ea typeface="Calibri" panose="020F0502020204030204" pitchFamily="34" charset="0"/>
                <a:cs typeface="+mj-cs"/>
              </a:rPr>
              <a:t>10</a:t>
            </a:r>
            <a:r>
              <a:rPr lang="ar-IQ" sz="3200" baseline="30000" dirty="0" smtClean="0">
                <a:latin typeface="Calibri" panose="020F0502020204030204" pitchFamily="34" charset="0"/>
                <a:ea typeface="Calibri" panose="020F0502020204030204" pitchFamily="34" charset="0"/>
                <a:cs typeface="+mj-cs"/>
              </a:rPr>
              <a:t>-9</a:t>
            </a:r>
            <a:r>
              <a:rPr lang="ar-IQ" sz="3200" dirty="0" smtClean="0">
                <a:cs typeface="+mj-cs"/>
              </a:rPr>
              <a:t>)، </a:t>
            </a:r>
            <a:r>
              <a:rPr lang="ar-IQ" sz="3200" dirty="0">
                <a:cs typeface="+mj-cs"/>
              </a:rPr>
              <a:t>ويستخدم النانوميتر كوحدة لقياس أطوال الجزيئات الصغيرة جداً التي لا </a:t>
            </a:r>
            <a:r>
              <a:rPr lang="ar-IQ" sz="3200" dirty="0" smtClean="0">
                <a:cs typeface="+mj-cs"/>
              </a:rPr>
              <a:t>ترى </a:t>
            </a:r>
            <a:r>
              <a:rPr lang="ar-IQ" sz="3200" dirty="0">
                <a:cs typeface="+mj-cs"/>
              </a:rPr>
              <a:t>إلا تحت </a:t>
            </a:r>
            <a:r>
              <a:rPr lang="ar-IQ" sz="3200" dirty="0" smtClean="0">
                <a:cs typeface="+mj-cs"/>
              </a:rPr>
              <a:t>المجهر </a:t>
            </a:r>
            <a:r>
              <a:rPr lang="ar-IQ" sz="3200" dirty="0">
                <a:cs typeface="+mj-cs"/>
              </a:rPr>
              <a:t>الإلكتروني، كما </a:t>
            </a:r>
            <a:r>
              <a:rPr lang="ar-IQ" sz="3200" dirty="0" smtClean="0">
                <a:cs typeface="+mj-cs"/>
              </a:rPr>
              <a:t>يعتني بدراسة </a:t>
            </a:r>
            <a:r>
              <a:rPr lang="ar-IQ" sz="3200" dirty="0">
                <a:cs typeface="+mj-cs"/>
              </a:rPr>
              <a:t>وتوصيف مواد النانو وتعيين </a:t>
            </a:r>
            <a:r>
              <a:rPr lang="ar-IQ" sz="3200" dirty="0" smtClean="0">
                <a:cs typeface="+mj-cs"/>
              </a:rPr>
              <a:t>خواصها </a:t>
            </a:r>
            <a:r>
              <a:rPr lang="ar-IQ" sz="3200" dirty="0">
                <a:cs typeface="+mj-cs"/>
              </a:rPr>
              <a:t>الكيميائية، الفيزيائية والميكانيكية مع </a:t>
            </a:r>
            <a:r>
              <a:rPr lang="ar-IQ" sz="3200" dirty="0" smtClean="0">
                <a:cs typeface="+mj-cs"/>
              </a:rPr>
              <a:t>دراسة الظواهر </a:t>
            </a:r>
            <a:r>
              <a:rPr lang="ar-IQ" sz="3200" dirty="0">
                <a:cs typeface="+mj-cs"/>
              </a:rPr>
              <a:t>المرتبطة الناشئة عن </a:t>
            </a:r>
            <a:r>
              <a:rPr lang="ar-IQ" sz="3200" dirty="0" smtClean="0">
                <a:cs typeface="+mj-cs"/>
              </a:rPr>
              <a:t>تصغير احجامها،</a:t>
            </a:r>
            <a:endParaRPr lang="en-US" sz="3200" dirty="0">
              <a:cs typeface="+mj-cs"/>
            </a:endParaRPr>
          </a:p>
        </p:txBody>
      </p:sp>
    </p:spTree>
    <p:extLst>
      <p:ext uri="{BB962C8B-B14F-4D97-AF65-F5344CB8AC3E}">
        <p14:creationId xmlns:p14="http://schemas.microsoft.com/office/powerpoint/2010/main" val="1505935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945A5-2D08-4EC7-A0F1-AC14244E75C7}"/>
              </a:ext>
            </a:extLst>
          </p:cNvPr>
          <p:cNvSpPr>
            <a:spLocks noGrp="1"/>
          </p:cNvSpPr>
          <p:nvPr>
            <p:ph type="title"/>
          </p:nvPr>
        </p:nvSpPr>
        <p:spPr/>
        <p:txBody>
          <a:bodyPr>
            <a:normAutofit fontScale="90000"/>
          </a:bodyPr>
          <a:lstStyle/>
          <a:p>
            <a:pPr algn="r" rtl="1"/>
            <a:r>
              <a:rPr lang="ar-IQ" sz="3600" cap="none" dirty="0" smtClean="0">
                <a:latin typeface="Arial Rounded MT Bold" panose="020F0704030504030204" pitchFamily="34" charset="0"/>
                <a:ea typeface="+mn-ea"/>
                <a:cs typeface="Arial" panose="020B0604020202020204" pitchFamily="34" charset="0"/>
              </a:rPr>
              <a:t>التحضير </a:t>
            </a:r>
            <a:r>
              <a:rPr lang="ar-IQ" sz="3600" cap="none" dirty="0">
                <a:latin typeface="Arial Rounded MT Bold" panose="020F0704030504030204" pitchFamily="34" charset="0"/>
                <a:ea typeface="+mn-ea"/>
                <a:cs typeface="Arial" panose="020B0604020202020204" pitchFamily="34" charset="0"/>
              </a:rPr>
              <a:t>الحيوي لبعض المعادن </a:t>
            </a:r>
            <a:r>
              <a:rPr lang="ar-IQ" sz="3600" cap="none" dirty="0" smtClean="0">
                <a:latin typeface="Arial Rounded MT Bold" panose="020F0704030504030204" pitchFamily="34" charset="0"/>
                <a:ea typeface="+mn-ea"/>
                <a:cs typeface="Arial" panose="020B0604020202020204" pitchFamily="34" charset="0"/>
              </a:rPr>
              <a:t/>
            </a:r>
            <a:br>
              <a:rPr lang="ar-IQ" sz="3600" cap="none" dirty="0" smtClean="0">
                <a:latin typeface="Arial Rounded MT Bold" panose="020F0704030504030204" pitchFamily="34" charset="0"/>
                <a:ea typeface="+mn-ea"/>
                <a:cs typeface="Arial" panose="020B0604020202020204" pitchFamily="34" charset="0"/>
              </a:rPr>
            </a:br>
            <a:r>
              <a:rPr lang="ar-IQ" sz="3600" cap="none" dirty="0" smtClean="0">
                <a:latin typeface="Arial Rounded MT Bold" panose="020F0704030504030204" pitchFamily="34" charset="0"/>
                <a:ea typeface="+mn-ea"/>
                <a:cs typeface="Arial" panose="020B0604020202020204" pitchFamily="34" charset="0"/>
              </a:rPr>
              <a:t>1-</a:t>
            </a:r>
            <a:r>
              <a:rPr lang="ar-IQ" sz="3100" dirty="0" smtClean="0"/>
              <a:t>التحضير </a:t>
            </a:r>
            <a:r>
              <a:rPr lang="ar-IQ" sz="3100" dirty="0"/>
              <a:t>الحيوي لجسيمات الفضة النانوية</a:t>
            </a:r>
            <a:endParaRPr lang="en-US" sz="3100" dirty="0"/>
          </a:p>
        </p:txBody>
      </p:sp>
      <p:sp>
        <p:nvSpPr>
          <p:cNvPr id="3" name="Content Placeholder 2">
            <a:extLst>
              <a:ext uri="{FF2B5EF4-FFF2-40B4-BE49-F238E27FC236}">
                <a16:creationId xmlns:a16="http://schemas.microsoft.com/office/drawing/2014/main" id="{B6E2E8CC-01FA-424E-A77E-0C17C1D9A32B}"/>
              </a:ext>
            </a:extLst>
          </p:cNvPr>
          <p:cNvSpPr>
            <a:spLocks noGrp="1"/>
          </p:cNvSpPr>
          <p:nvPr>
            <p:ph idx="1"/>
          </p:nvPr>
        </p:nvSpPr>
        <p:spPr>
          <a:xfrm>
            <a:off x="466345" y="1853754"/>
            <a:ext cx="10989498" cy="4101604"/>
          </a:xfrm>
        </p:spPr>
        <p:txBody>
          <a:bodyPr>
            <a:noAutofit/>
          </a:bodyPr>
          <a:lstStyle/>
          <a:p>
            <a:pPr marL="0" indent="0" algn="just" rtl="1">
              <a:buNone/>
            </a:pPr>
            <a:r>
              <a:rPr lang="ar-IQ" sz="3200" dirty="0">
                <a:latin typeface="Arial Rounded MT Bold" panose="020F0704030504030204" pitchFamily="34" charset="0"/>
                <a:cs typeface="+mj-cs"/>
              </a:rPr>
              <a:t>اولى الباحثون جسيمات الفضة النانوية اهمية خاصة نظرا لما تمتلكه من خواص كالتوصيل الحراري والكهربائي العالي ، الاستقرار الكيميائي، النشاط التحفيزي العالي والانشطة المضادة للميكروبات ولهذا السبب فقد استخدمت جسيمات الفضة النانوية في مجالات صناعية عدة منها ضمادات الجروح والملابس ومستحضرات التجميل والاحذية الرياضية وغيرها.</a:t>
            </a:r>
          </a:p>
          <a:p>
            <a:pPr marL="0" indent="0" algn="just" rtl="1">
              <a:buNone/>
            </a:pPr>
            <a:r>
              <a:rPr lang="ar-IQ" sz="3200" dirty="0">
                <a:latin typeface="Arial Rounded MT Bold" panose="020F0704030504030204" pitchFamily="34" charset="0"/>
                <a:cs typeface="+mj-cs"/>
              </a:rPr>
              <a:t>فقد تم استخدام </a:t>
            </a:r>
            <a:r>
              <a:rPr lang="ar-IQ" sz="3200" dirty="0">
                <a:cs typeface="+mj-cs"/>
              </a:rPr>
              <a:t>مستخلصات اجزاء نباتية مختلفة في تحضير جسيمات الفضة النانوية وكما موضح في الجدول 1</a:t>
            </a:r>
            <a:endParaRPr lang="en-US" sz="3200" dirty="0">
              <a:latin typeface="Arial Rounded MT Bold" panose="020F0704030504030204" pitchFamily="34" charset="0"/>
              <a:cs typeface="+mj-cs"/>
            </a:endParaRPr>
          </a:p>
        </p:txBody>
      </p:sp>
    </p:spTree>
    <p:extLst>
      <p:ext uri="{BB962C8B-B14F-4D97-AF65-F5344CB8AC3E}">
        <p14:creationId xmlns:p14="http://schemas.microsoft.com/office/powerpoint/2010/main" val="4590815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3761-DF43-4C23-95B8-8401ED423B1A}"/>
              </a:ext>
            </a:extLst>
          </p:cNvPr>
          <p:cNvSpPr>
            <a:spLocks noGrp="1"/>
          </p:cNvSpPr>
          <p:nvPr>
            <p:ph type="title"/>
          </p:nvPr>
        </p:nvSpPr>
        <p:spPr>
          <a:xfrm>
            <a:off x="1451579" y="804519"/>
            <a:ext cx="9603275" cy="852003"/>
          </a:xfrm>
        </p:spPr>
        <p:txBody>
          <a:bodyPr>
            <a:normAutofit fontScale="90000"/>
          </a:bodyPr>
          <a:lstStyle/>
          <a:p>
            <a:pPr algn="ctr"/>
            <a:r>
              <a:rPr lang="en-US" b="1" dirty="0">
                <a:solidFill>
                  <a:srgbClr val="FF0000"/>
                </a:solidFill>
              </a:rPr>
              <a:t>Table 1. </a:t>
            </a:r>
            <a:r>
              <a:rPr lang="en-US" dirty="0">
                <a:solidFill>
                  <a:srgbClr val="FF0000"/>
                </a:solidFill>
              </a:rPr>
              <a:t>Biosynthesis of silver nanoparticles using different plant parts</a:t>
            </a:r>
          </a:p>
        </p:txBody>
      </p:sp>
      <p:graphicFrame>
        <p:nvGraphicFramePr>
          <p:cNvPr id="4" name="Content Placeholder 3">
            <a:extLst>
              <a:ext uri="{FF2B5EF4-FFF2-40B4-BE49-F238E27FC236}">
                <a16:creationId xmlns:a16="http://schemas.microsoft.com/office/drawing/2014/main" id="{63977922-E0EF-432E-8D53-F3DBE3C65618}"/>
              </a:ext>
            </a:extLst>
          </p:cNvPr>
          <p:cNvGraphicFramePr>
            <a:graphicFrameLocks noGrp="1"/>
          </p:cNvGraphicFramePr>
          <p:nvPr>
            <p:ph idx="1"/>
            <p:extLst>
              <p:ext uri="{D42A27DB-BD31-4B8C-83A1-F6EECF244321}">
                <p14:modId xmlns:p14="http://schemas.microsoft.com/office/powerpoint/2010/main" val="2474005500"/>
              </p:ext>
            </p:extLst>
          </p:nvPr>
        </p:nvGraphicFramePr>
        <p:xfrm>
          <a:off x="596348" y="2016125"/>
          <a:ext cx="11145078" cy="4114800"/>
        </p:xfrm>
        <a:graphic>
          <a:graphicData uri="http://schemas.openxmlformats.org/drawingml/2006/table">
            <a:tbl>
              <a:tblPr firstRow="1" bandRow="1">
                <a:tableStyleId>{5C22544A-7EE6-4342-B048-85BDC9FD1C3A}</a:tableStyleId>
              </a:tblPr>
              <a:tblGrid>
                <a:gridCol w="1857513">
                  <a:extLst>
                    <a:ext uri="{9D8B030D-6E8A-4147-A177-3AD203B41FA5}">
                      <a16:colId xmlns:a16="http://schemas.microsoft.com/office/drawing/2014/main" val="3462978071"/>
                    </a:ext>
                  </a:extLst>
                </a:gridCol>
                <a:gridCol w="1857513">
                  <a:extLst>
                    <a:ext uri="{9D8B030D-6E8A-4147-A177-3AD203B41FA5}">
                      <a16:colId xmlns:a16="http://schemas.microsoft.com/office/drawing/2014/main" val="3471160694"/>
                    </a:ext>
                  </a:extLst>
                </a:gridCol>
                <a:gridCol w="1857513">
                  <a:extLst>
                    <a:ext uri="{9D8B030D-6E8A-4147-A177-3AD203B41FA5}">
                      <a16:colId xmlns:a16="http://schemas.microsoft.com/office/drawing/2014/main" val="1669379160"/>
                    </a:ext>
                  </a:extLst>
                </a:gridCol>
                <a:gridCol w="1857513">
                  <a:extLst>
                    <a:ext uri="{9D8B030D-6E8A-4147-A177-3AD203B41FA5}">
                      <a16:colId xmlns:a16="http://schemas.microsoft.com/office/drawing/2014/main" val="4138239812"/>
                    </a:ext>
                  </a:extLst>
                </a:gridCol>
                <a:gridCol w="1857513">
                  <a:extLst>
                    <a:ext uri="{9D8B030D-6E8A-4147-A177-3AD203B41FA5}">
                      <a16:colId xmlns:a16="http://schemas.microsoft.com/office/drawing/2014/main" val="3118666664"/>
                    </a:ext>
                  </a:extLst>
                </a:gridCol>
                <a:gridCol w="1857513">
                  <a:extLst>
                    <a:ext uri="{9D8B030D-6E8A-4147-A177-3AD203B41FA5}">
                      <a16:colId xmlns:a16="http://schemas.microsoft.com/office/drawing/2014/main" val="3092748236"/>
                    </a:ext>
                  </a:extLst>
                </a:gridCol>
              </a:tblGrid>
              <a:tr h="370840">
                <a:tc>
                  <a:txBody>
                    <a:bodyPr/>
                    <a:lstStyle/>
                    <a:p>
                      <a:pPr algn="ctr"/>
                      <a:r>
                        <a:rPr lang="ar-IQ" sz="1800" b="1" i="0" u="none" strike="noStrike" kern="1200" baseline="0" dirty="0">
                          <a:solidFill>
                            <a:schemeClr val="lt1"/>
                          </a:solidFill>
                          <a:latin typeface="+mn-lt"/>
                          <a:ea typeface="+mn-ea"/>
                          <a:cs typeface="+mn-cs"/>
                        </a:rPr>
                        <a:t>المرجع</a:t>
                      </a:r>
                    </a:p>
                    <a:p>
                      <a:pPr algn="ctr"/>
                      <a:r>
                        <a:rPr lang="en-US" sz="1800" b="1" i="0" u="none" strike="noStrike" kern="1200" baseline="0" dirty="0">
                          <a:solidFill>
                            <a:schemeClr val="lt1"/>
                          </a:solidFill>
                          <a:latin typeface="+mn-lt"/>
                          <a:ea typeface="+mn-ea"/>
                          <a:cs typeface="+mn-cs"/>
                        </a:rPr>
                        <a:t>Reference</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ظروف التصنيع</a:t>
                      </a:r>
                    </a:p>
                    <a:p>
                      <a:pPr algn="ctr"/>
                      <a:r>
                        <a:rPr lang="en-US" sz="1800" b="1" i="0" u="none" strike="noStrike" kern="1200" baseline="0" dirty="0">
                          <a:solidFill>
                            <a:schemeClr val="lt1"/>
                          </a:solidFill>
                          <a:latin typeface="+mn-lt"/>
                          <a:ea typeface="+mn-ea"/>
                          <a:cs typeface="+mn-cs"/>
                        </a:rPr>
                        <a:t>Synthesize conditions</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حجم الجسيمات</a:t>
                      </a:r>
                    </a:p>
                    <a:p>
                      <a:pPr algn="ctr"/>
                      <a:r>
                        <a:rPr lang="ar-IQ" sz="1800" b="1" i="0" u="none" strike="noStrike" kern="1200" baseline="0" dirty="0">
                          <a:solidFill>
                            <a:schemeClr val="lt1"/>
                          </a:solidFill>
                          <a:latin typeface="+mn-lt"/>
                          <a:ea typeface="+mn-ea"/>
                          <a:cs typeface="+mn-cs"/>
                        </a:rPr>
                        <a:t>النانوية نانومتر</a:t>
                      </a:r>
                    </a:p>
                    <a:p>
                      <a:pPr algn="ctr"/>
                      <a:r>
                        <a:rPr lang="en-US" sz="1800" b="1" i="0" u="none" strike="noStrike" kern="1200" baseline="0" dirty="0">
                          <a:solidFill>
                            <a:schemeClr val="lt1"/>
                          </a:solidFill>
                          <a:latin typeface="+mn-lt"/>
                          <a:ea typeface="+mn-ea"/>
                          <a:cs typeface="+mn-cs"/>
                        </a:rPr>
                        <a:t>NPs size (nm)</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الجزء النباتي</a:t>
                      </a:r>
                    </a:p>
                    <a:p>
                      <a:pPr algn="ctr"/>
                      <a:r>
                        <a:rPr lang="en-US" sz="1800" b="1" i="0" u="none" strike="noStrike" kern="1200" baseline="0" dirty="0">
                          <a:solidFill>
                            <a:schemeClr val="lt1"/>
                          </a:solidFill>
                          <a:latin typeface="+mn-lt"/>
                          <a:ea typeface="+mn-ea"/>
                          <a:cs typeface="+mn-cs"/>
                        </a:rPr>
                        <a:t>Plant's part</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الاسم الشائع للنبات</a:t>
                      </a:r>
                    </a:p>
                    <a:p>
                      <a:pPr algn="ctr"/>
                      <a:r>
                        <a:rPr lang="en-US" sz="1800" b="1" i="0" u="none" strike="noStrike" kern="1200" baseline="0" dirty="0">
                          <a:solidFill>
                            <a:schemeClr val="lt1"/>
                          </a:solidFill>
                          <a:latin typeface="+mn-lt"/>
                          <a:ea typeface="+mn-ea"/>
                          <a:cs typeface="+mn-cs"/>
                        </a:rPr>
                        <a:t>Plant common name</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الاسم العلمي للنبات</a:t>
                      </a:r>
                    </a:p>
                    <a:p>
                      <a:pPr algn="ctr"/>
                      <a:r>
                        <a:rPr lang="en-US" sz="1800" b="1" i="0" u="none" strike="noStrike" kern="1200" baseline="0" dirty="0">
                          <a:solidFill>
                            <a:schemeClr val="lt1"/>
                          </a:solidFill>
                          <a:latin typeface="+mn-lt"/>
                          <a:ea typeface="+mn-ea"/>
                          <a:cs typeface="+mn-cs"/>
                        </a:rPr>
                        <a:t>Scientific name</a:t>
                      </a:r>
                      <a:endParaRPr lang="en-US" dirty="0"/>
                    </a:p>
                  </a:txBody>
                  <a:tcPr/>
                </a:tc>
                <a:extLst>
                  <a:ext uri="{0D108BD9-81ED-4DB2-BD59-A6C34878D82A}">
                    <a16:rowId xmlns:a16="http://schemas.microsoft.com/office/drawing/2014/main" val="2928328695"/>
                  </a:ext>
                </a:extLst>
              </a:tr>
              <a:tr h="370840">
                <a:tc>
                  <a:txBody>
                    <a:bodyPr/>
                    <a:lstStyle/>
                    <a:p>
                      <a:pPr algn="ctr"/>
                      <a:r>
                        <a:rPr lang="en-US" sz="1800" b="0" i="0" u="none" strike="noStrike" kern="1200" baseline="0" dirty="0" err="1">
                          <a:solidFill>
                            <a:schemeClr val="dk1"/>
                          </a:solidFill>
                          <a:latin typeface="+mn-lt"/>
                          <a:ea typeface="+mn-ea"/>
                          <a:cs typeface="+mn-cs"/>
                        </a:rPr>
                        <a:t>Danbature</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t>
                      </a:r>
                      <a:endParaRPr lang="en-US" dirty="0"/>
                    </a:p>
                  </a:txBody>
                  <a:tcPr/>
                </a:tc>
                <a:tc>
                  <a:txBody>
                    <a:bodyPr/>
                    <a:lstStyle/>
                    <a:p>
                      <a:pPr algn="ctr" rtl="1"/>
                      <a:r>
                        <a:rPr lang="en-US" sz="1800" b="0" i="0" u="none" strike="noStrike" kern="1200" baseline="0" dirty="0">
                          <a:solidFill>
                            <a:schemeClr val="dk1"/>
                          </a:solidFill>
                          <a:latin typeface="+mn-lt"/>
                          <a:ea typeface="+mn-ea"/>
                          <a:cs typeface="+mn-cs"/>
                        </a:rPr>
                        <a:t>80 C, 30 min. </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غير محددة</a:t>
                      </a:r>
                    </a:p>
                    <a:p>
                      <a:pPr algn="ctr"/>
                      <a:r>
                        <a:rPr lang="en-US" sz="1800" b="0" i="0" u="none" strike="noStrike" kern="1200" baseline="0" dirty="0">
                          <a:solidFill>
                            <a:schemeClr val="dk1"/>
                          </a:solidFill>
                          <a:latin typeface="+mn-lt"/>
                          <a:ea typeface="+mn-ea"/>
                          <a:cs typeface="+mn-cs"/>
                        </a:rPr>
                        <a:t>Not determined</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جذور</a:t>
                      </a:r>
                    </a:p>
                    <a:p>
                      <a:pPr algn="ctr"/>
                      <a:r>
                        <a:rPr lang="en-US" sz="1800" b="0" i="0" u="none" strike="noStrike" kern="1200" baseline="0" dirty="0">
                          <a:solidFill>
                            <a:schemeClr val="dk1"/>
                          </a:solidFill>
                          <a:latin typeface="+mn-lt"/>
                          <a:ea typeface="+mn-ea"/>
                          <a:cs typeface="+mn-cs"/>
                        </a:rPr>
                        <a:t>Roots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النخيل الاثيوبي</a:t>
                      </a:r>
                    </a:p>
                    <a:p>
                      <a:pPr algn="ctr"/>
                      <a:r>
                        <a:rPr lang="en-US" sz="1800" b="0" i="0" u="none" strike="noStrike" kern="1200" baseline="0" dirty="0">
                          <a:solidFill>
                            <a:schemeClr val="dk1"/>
                          </a:solidFill>
                          <a:latin typeface="+mn-lt"/>
                          <a:ea typeface="+mn-ea"/>
                          <a:cs typeface="+mn-cs"/>
                        </a:rPr>
                        <a:t>African fan palm</a:t>
                      </a:r>
                      <a:endParaRPr lang="en-US" dirty="0"/>
                    </a:p>
                  </a:txBody>
                  <a:tcPr/>
                </a:tc>
                <a:tc>
                  <a:txBody>
                    <a:bodyPr/>
                    <a:lstStyle/>
                    <a:p>
                      <a:pPr algn="ctr"/>
                      <a:r>
                        <a:rPr lang="en-US" sz="1800" b="0" i="1" u="none" strike="noStrike" kern="1200" baseline="0" dirty="0" err="1">
                          <a:solidFill>
                            <a:schemeClr val="dk1"/>
                          </a:solidFill>
                          <a:latin typeface="+mn-lt"/>
                          <a:ea typeface="+mn-ea"/>
                          <a:cs typeface="+mn-cs"/>
                        </a:rPr>
                        <a:t>Borassus</a:t>
                      </a:r>
                      <a:r>
                        <a:rPr lang="en-US" sz="1800" b="0" i="1" u="none" strike="noStrike" kern="1200" baseline="0" dirty="0">
                          <a:solidFill>
                            <a:schemeClr val="dk1"/>
                          </a:solidFill>
                          <a:latin typeface="+mn-lt"/>
                          <a:ea typeface="+mn-ea"/>
                          <a:cs typeface="+mn-cs"/>
                        </a:rPr>
                        <a:t> </a:t>
                      </a:r>
                      <a:r>
                        <a:rPr lang="en-US" sz="1800" b="0" i="1" u="none" strike="noStrike" kern="1200" baseline="0" dirty="0" err="1">
                          <a:solidFill>
                            <a:schemeClr val="dk1"/>
                          </a:solidFill>
                          <a:latin typeface="+mn-lt"/>
                          <a:ea typeface="+mn-ea"/>
                          <a:cs typeface="+mn-cs"/>
                        </a:rPr>
                        <a:t>aethiopum</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Mart</a:t>
                      </a:r>
                      <a:endParaRPr lang="en-US" dirty="0"/>
                    </a:p>
                  </a:txBody>
                  <a:tcPr/>
                </a:tc>
                <a:extLst>
                  <a:ext uri="{0D108BD9-81ED-4DB2-BD59-A6C34878D82A}">
                    <a16:rowId xmlns:a16="http://schemas.microsoft.com/office/drawing/2014/main" val="2836918857"/>
                  </a:ext>
                </a:extLst>
              </a:tr>
              <a:tr h="370840">
                <a:tc>
                  <a:txBody>
                    <a:bodyPr/>
                    <a:lstStyle/>
                    <a:p>
                      <a:pPr algn="ctr"/>
                      <a:r>
                        <a:rPr lang="en-US" sz="1800" b="0" i="0" u="none" strike="noStrike" kern="1200" baseline="0" dirty="0">
                          <a:solidFill>
                            <a:schemeClr val="dk1"/>
                          </a:solidFill>
                          <a:latin typeface="+mn-lt"/>
                          <a:ea typeface="+mn-ea"/>
                          <a:cs typeface="+mn-cs"/>
                        </a:rPr>
                        <a:t>Barman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t>
                      </a:r>
                      <a:endParaRPr lang="en-US" dirty="0"/>
                    </a:p>
                  </a:txBody>
                  <a:tcPr/>
                </a:tc>
                <a:tc>
                  <a:txBody>
                    <a:bodyPr/>
                    <a:lstStyle/>
                    <a:p>
                      <a:pPr algn="ctr"/>
                      <a:r>
                        <a:rPr lang="en-US" sz="1800" b="0" i="0" u="none" strike="noStrike" kern="1200" baseline="0" dirty="0">
                          <a:solidFill>
                            <a:schemeClr val="dk1"/>
                          </a:solidFill>
                          <a:latin typeface="+mn-lt"/>
                          <a:ea typeface="+mn-ea"/>
                          <a:cs typeface="+mn-cs"/>
                        </a:rPr>
                        <a:t>60 C, 3.5 hours </a:t>
                      </a:r>
                      <a:endParaRPr lang="en-US" dirty="0"/>
                    </a:p>
                  </a:txBody>
                  <a:tcPr/>
                </a:tc>
                <a:tc>
                  <a:txBody>
                    <a:bodyPr/>
                    <a:lstStyle/>
                    <a:p>
                      <a:pPr algn="ctr"/>
                      <a:r>
                        <a:rPr lang="en-US" sz="1800" b="0" i="0" u="none" strike="noStrike" kern="1200" baseline="0" dirty="0">
                          <a:solidFill>
                            <a:schemeClr val="dk1"/>
                          </a:solidFill>
                          <a:latin typeface="+mn-lt"/>
                          <a:ea typeface="+mn-ea"/>
                          <a:cs typeface="+mn-cs"/>
                        </a:rPr>
                        <a:t>20.4</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جذور</a:t>
                      </a:r>
                    </a:p>
                    <a:p>
                      <a:pPr algn="ctr"/>
                      <a:r>
                        <a:rPr lang="en-US" sz="1800" b="0" i="0" u="none" strike="noStrike" kern="1200" baseline="0" dirty="0">
                          <a:solidFill>
                            <a:schemeClr val="dk1"/>
                          </a:solidFill>
                          <a:latin typeface="+mn-lt"/>
                          <a:ea typeface="+mn-ea"/>
                          <a:cs typeface="+mn-cs"/>
                        </a:rPr>
                        <a:t>Roots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الزنجبيل</a:t>
                      </a:r>
                    </a:p>
                    <a:p>
                      <a:pPr algn="ctr"/>
                      <a:r>
                        <a:rPr lang="en-US" sz="1800" b="0" i="0" u="none" strike="noStrike" kern="1200" baseline="0" dirty="0">
                          <a:solidFill>
                            <a:schemeClr val="dk1"/>
                          </a:solidFill>
                          <a:latin typeface="+mn-lt"/>
                          <a:ea typeface="+mn-ea"/>
                          <a:cs typeface="+mn-cs"/>
                        </a:rPr>
                        <a:t>Ginger</a:t>
                      </a:r>
                      <a:endParaRPr lang="en-US" dirty="0"/>
                    </a:p>
                  </a:txBody>
                  <a:tcPr/>
                </a:tc>
                <a:tc>
                  <a:txBody>
                    <a:bodyPr/>
                    <a:lstStyle/>
                    <a:p>
                      <a:pPr algn="ctr"/>
                      <a:r>
                        <a:rPr lang="en-US" sz="1800" b="0" i="1" u="none" strike="noStrike" kern="1200" baseline="0" dirty="0" err="1">
                          <a:solidFill>
                            <a:schemeClr val="dk1"/>
                          </a:solidFill>
                          <a:latin typeface="+mn-lt"/>
                          <a:ea typeface="+mn-ea"/>
                          <a:cs typeface="+mn-cs"/>
                        </a:rPr>
                        <a:t>Zingiber</a:t>
                      </a:r>
                      <a:r>
                        <a:rPr lang="en-US" sz="1800" b="0" i="1" u="none" strike="noStrike" kern="1200" baseline="0" dirty="0">
                          <a:solidFill>
                            <a:schemeClr val="dk1"/>
                          </a:solidFill>
                          <a:latin typeface="+mn-lt"/>
                          <a:ea typeface="+mn-ea"/>
                          <a:cs typeface="+mn-cs"/>
                        </a:rPr>
                        <a:t> </a:t>
                      </a:r>
                      <a:r>
                        <a:rPr lang="en-US" sz="1800" b="0" i="1" u="none" strike="noStrike" kern="1200" baseline="0" dirty="0" err="1">
                          <a:solidFill>
                            <a:schemeClr val="dk1"/>
                          </a:solidFill>
                          <a:latin typeface="+mn-lt"/>
                          <a:ea typeface="+mn-ea"/>
                          <a:cs typeface="+mn-cs"/>
                        </a:rPr>
                        <a:t>officinale</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946114320"/>
                  </a:ext>
                </a:extLst>
              </a:tr>
              <a:tr h="370840">
                <a:tc>
                  <a:txBody>
                    <a:bodyPr/>
                    <a:lstStyle/>
                    <a:p>
                      <a:pPr algn="ctr"/>
                      <a:r>
                        <a:rPr lang="en-US" sz="1800" b="0" i="0" u="none" strike="noStrike" kern="1200" baseline="0" dirty="0" err="1">
                          <a:solidFill>
                            <a:schemeClr val="dk1"/>
                          </a:solidFill>
                          <a:latin typeface="+mn-lt"/>
                          <a:ea typeface="+mn-ea"/>
                          <a:cs typeface="+mn-cs"/>
                        </a:rPr>
                        <a:t>Dawodu</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2019</a:t>
                      </a:r>
                      <a:endParaRPr lang="en-US" dirty="0"/>
                    </a:p>
                  </a:txBody>
                  <a:tcPr/>
                </a:tc>
                <a:tc>
                  <a:txBody>
                    <a:bodyPr/>
                    <a:lstStyle/>
                    <a:p>
                      <a:pPr algn="ctr"/>
                      <a:r>
                        <a:rPr lang="en-US" sz="1800" b="0" i="0" u="none" strike="noStrike" kern="1200" baseline="0" dirty="0">
                          <a:solidFill>
                            <a:schemeClr val="dk1"/>
                          </a:solidFill>
                          <a:latin typeface="+mn-lt"/>
                          <a:ea typeface="+mn-ea"/>
                          <a:cs typeface="+mn-cs"/>
                        </a:rPr>
                        <a:t>Room temp., 25 min</a:t>
                      </a:r>
                      <a:endParaRPr lang="en-US" dirty="0"/>
                    </a:p>
                  </a:txBody>
                  <a:tcPr/>
                </a:tc>
                <a:tc>
                  <a:txBody>
                    <a:bodyPr/>
                    <a:lstStyle/>
                    <a:p>
                      <a:pPr algn="ctr"/>
                      <a:r>
                        <a:rPr lang="en-US" sz="1800" b="0" i="0" u="none" strike="noStrike" kern="1200" baseline="0" dirty="0">
                          <a:solidFill>
                            <a:schemeClr val="dk1"/>
                          </a:solidFill>
                          <a:latin typeface="+mn-lt"/>
                          <a:ea typeface="+mn-ea"/>
                          <a:cs typeface="+mn-cs"/>
                        </a:rPr>
                        <a:t>~ 25</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ساق</a:t>
                      </a:r>
                    </a:p>
                    <a:p>
                      <a:pPr algn="ctr"/>
                      <a:r>
                        <a:rPr lang="en-US" sz="1800" b="0" i="0" u="none" strike="noStrike" kern="1200" baseline="0" dirty="0">
                          <a:solidFill>
                            <a:schemeClr val="dk1"/>
                          </a:solidFill>
                          <a:latin typeface="+mn-lt"/>
                          <a:ea typeface="+mn-ea"/>
                          <a:cs typeface="+mn-cs"/>
                        </a:rPr>
                        <a:t>Stems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اللوبياء</a:t>
                      </a:r>
                    </a:p>
                    <a:p>
                      <a:pPr algn="ctr"/>
                      <a:r>
                        <a:rPr lang="en-US" sz="1800" b="0" i="0" u="none" strike="noStrike" kern="1200" baseline="0" dirty="0">
                          <a:solidFill>
                            <a:schemeClr val="dk1"/>
                          </a:solidFill>
                          <a:latin typeface="+mn-lt"/>
                          <a:ea typeface="+mn-ea"/>
                          <a:cs typeface="+mn-cs"/>
                        </a:rPr>
                        <a:t>Cowpea</a:t>
                      </a:r>
                      <a:endParaRPr lang="en-US" dirty="0"/>
                    </a:p>
                  </a:txBody>
                  <a:tcPr/>
                </a:tc>
                <a:tc>
                  <a:txBody>
                    <a:bodyPr/>
                    <a:lstStyle/>
                    <a:p>
                      <a:pPr algn="ctr"/>
                      <a:r>
                        <a:rPr lang="en-US" sz="1800" b="0" i="1" u="none" strike="noStrike" kern="1200" baseline="0" dirty="0">
                          <a:solidFill>
                            <a:schemeClr val="dk1"/>
                          </a:solidFill>
                          <a:latin typeface="+mn-lt"/>
                          <a:ea typeface="+mn-ea"/>
                          <a:cs typeface="+mn-cs"/>
                        </a:rPr>
                        <a:t>Vigna </a:t>
                      </a:r>
                      <a:r>
                        <a:rPr lang="en-US" sz="1800" b="0" i="1" u="none" strike="noStrike" kern="1200" baseline="0" dirty="0" err="1">
                          <a:solidFill>
                            <a:schemeClr val="dk1"/>
                          </a:solidFill>
                          <a:latin typeface="+mn-lt"/>
                          <a:ea typeface="+mn-ea"/>
                          <a:cs typeface="+mn-cs"/>
                        </a:rPr>
                        <a:t>anguiculata</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1073181286"/>
                  </a:ext>
                </a:extLst>
              </a:tr>
              <a:tr h="370840">
                <a:tc>
                  <a:txBody>
                    <a:bodyPr/>
                    <a:lstStyle/>
                    <a:p>
                      <a:pPr algn="ctr"/>
                      <a:r>
                        <a:rPr lang="en-US" sz="1800" b="0" i="0" u="none" strike="noStrike" kern="1200" baseline="0" dirty="0" err="1">
                          <a:solidFill>
                            <a:schemeClr val="dk1"/>
                          </a:solidFill>
                          <a:latin typeface="+mn-lt"/>
                          <a:ea typeface="+mn-ea"/>
                          <a:cs typeface="+mn-cs"/>
                        </a:rPr>
                        <a:t>Jebril</a:t>
                      </a:r>
                      <a:r>
                        <a:rPr lang="en-US" sz="1800" b="0" i="0" u="none" strike="noStrike" kern="1200" baseline="0" dirty="0">
                          <a:solidFill>
                            <a:schemeClr val="dk1"/>
                          </a:solidFill>
                          <a:latin typeface="+mn-lt"/>
                          <a:ea typeface="+mn-ea"/>
                          <a:cs typeface="+mn-cs"/>
                        </a:rPr>
                        <a:t> &amp; </a:t>
                      </a:r>
                      <a:r>
                        <a:rPr lang="en-US" sz="1800" b="0" i="0" u="none" strike="noStrike" kern="1200" baseline="0" dirty="0" err="1">
                          <a:solidFill>
                            <a:schemeClr val="dk1"/>
                          </a:solidFill>
                          <a:latin typeface="+mn-lt"/>
                          <a:ea typeface="+mn-ea"/>
                          <a:cs typeface="+mn-cs"/>
                        </a:rPr>
                        <a:t>Dridi</a:t>
                      </a:r>
                      <a:r>
                        <a:rPr lang="en-US" sz="1800" b="0" i="0" u="none" strike="noStrike" kern="1200" baseline="0" dirty="0">
                          <a:solidFill>
                            <a:schemeClr val="dk1"/>
                          </a:solidFill>
                          <a:latin typeface="+mn-lt"/>
                          <a:ea typeface="+mn-ea"/>
                          <a:cs typeface="+mn-cs"/>
                        </a:rPr>
                        <a:t> 2020</a:t>
                      </a:r>
                      <a:endParaRPr lang="en-US" dirty="0"/>
                    </a:p>
                  </a:txBody>
                  <a:tcPr/>
                </a:tc>
                <a:tc>
                  <a:txBody>
                    <a:bodyPr/>
                    <a:lstStyle/>
                    <a:p>
                      <a:pPr algn="ctr"/>
                      <a:r>
                        <a:rPr lang="en-US" sz="1800" b="0" i="0" u="none" strike="noStrike" kern="1200" baseline="0" dirty="0">
                          <a:solidFill>
                            <a:schemeClr val="dk1"/>
                          </a:solidFill>
                          <a:latin typeface="+mn-lt"/>
                          <a:ea typeface="+mn-ea"/>
                          <a:cs typeface="+mn-cs"/>
                        </a:rPr>
                        <a:t>Room temp., 10 min.</a:t>
                      </a:r>
                      <a:endParaRPr lang="en-US" dirty="0"/>
                    </a:p>
                  </a:txBody>
                  <a:tcPr/>
                </a:tc>
                <a:tc>
                  <a:txBody>
                    <a:bodyPr/>
                    <a:lstStyle/>
                    <a:p>
                      <a:pPr algn="ctr"/>
                      <a:r>
                        <a:rPr lang="en-US" sz="1800" b="0" i="0" u="none" strike="noStrike" kern="1200" baseline="0" dirty="0">
                          <a:solidFill>
                            <a:schemeClr val="dk1"/>
                          </a:solidFill>
                          <a:latin typeface="+mn-lt"/>
                          <a:ea typeface="+mn-ea"/>
                          <a:cs typeface="+mn-cs"/>
                        </a:rPr>
                        <a:t>18– 30</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اوراق</a:t>
                      </a:r>
                    </a:p>
                    <a:p>
                      <a:pPr algn="ctr"/>
                      <a:r>
                        <a:rPr lang="en-US" sz="1800" b="0" i="0" u="none" strike="noStrike" kern="1200" baseline="0" dirty="0">
                          <a:solidFill>
                            <a:schemeClr val="dk1"/>
                          </a:solidFill>
                          <a:latin typeface="+mn-lt"/>
                          <a:ea typeface="+mn-ea"/>
                          <a:cs typeface="+mn-cs"/>
                        </a:rPr>
                        <a:t>Leaves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ازدرخت</a:t>
                      </a:r>
                    </a:p>
                    <a:p>
                      <a:pPr algn="ctr"/>
                      <a:r>
                        <a:rPr lang="en-US" sz="1800" b="0" i="0" u="none" strike="noStrike" kern="1200" baseline="0" dirty="0">
                          <a:solidFill>
                            <a:schemeClr val="dk1"/>
                          </a:solidFill>
                          <a:latin typeface="+mn-lt"/>
                          <a:ea typeface="+mn-ea"/>
                          <a:cs typeface="+mn-cs"/>
                        </a:rPr>
                        <a:t>Chinaberry</a:t>
                      </a:r>
                      <a:endParaRPr lang="en-US" dirty="0"/>
                    </a:p>
                  </a:txBody>
                  <a:tcPr/>
                </a:tc>
                <a:tc>
                  <a:txBody>
                    <a:bodyPr/>
                    <a:lstStyle/>
                    <a:p>
                      <a:pPr algn="ctr"/>
                      <a:r>
                        <a:rPr lang="en-US" sz="1800" b="0" i="1" u="none" strike="noStrike" kern="1200" baseline="0" dirty="0">
                          <a:solidFill>
                            <a:schemeClr val="dk1"/>
                          </a:solidFill>
                          <a:latin typeface="+mn-lt"/>
                          <a:ea typeface="+mn-ea"/>
                          <a:cs typeface="+mn-cs"/>
                        </a:rPr>
                        <a:t>Melia azedarach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2707378357"/>
                  </a:ext>
                </a:extLst>
              </a:tr>
              <a:tr h="370840">
                <a:tc>
                  <a:txBody>
                    <a:bodyPr/>
                    <a:lstStyle/>
                    <a:p>
                      <a:pPr algn="ctr"/>
                      <a:r>
                        <a:rPr lang="en-US" sz="1800" b="0" i="0" u="none" strike="noStrike" kern="1200" baseline="0" dirty="0" err="1">
                          <a:solidFill>
                            <a:schemeClr val="dk1"/>
                          </a:solidFill>
                          <a:latin typeface="+mn-lt"/>
                          <a:ea typeface="+mn-ea"/>
                          <a:cs typeface="+mn-cs"/>
                        </a:rPr>
                        <a:t>Kanniah</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t>
                      </a:r>
                      <a:endParaRPr lang="en-US" dirty="0"/>
                    </a:p>
                  </a:txBody>
                  <a:tcPr/>
                </a:tc>
                <a:tc>
                  <a:txBody>
                    <a:bodyPr/>
                    <a:lstStyle/>
                    <a:p>
                      <a:pPr algn="ctr"/>
                      <a:r>
                        <a:rPr lang="en-US" sz="1800" b="0" i="0" u="none" strike="noStrike" kern="1200" baseline="0" dirty="0">
                          <a:solidFill>
                            <a:schemeClr val="dk1"/>
                          </a:solidFill>
                          <a:latin typeface="+mn-lt"/>
                          <a:ea typeface="+mn-ea"/>
                          <a:cs typeface="+mn-cs"/>
                        </a:rPr>
                        <a:t>Sun light, 30 min.</a:t>
                      </a:r>
                      <a:endParaRPr lang="en-US" dirty="0"/>
                    </a:p>
                  </a:txBody>
                  <a:tcPr/>
                </a:tc>
                <a:tc>
                  <a:txBody>
                    <a:bodyPr/>
                    <a:lstStyle/>
                    <a:p>
                      <a:pPr algn="ctr"/>
                      <a:r>
                        <a:rPr lang="ar-IQ" dirty="0"/>
                        <a:t>90</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أزهار</a:t>
                      </a:r>
                    </a:p>
                    <a:p>
                      <a:pPr algn="ctr"/>
                      <a:r>
                        <a:rPr lang="en-US" sz="1800" b="0" i="0" u="none" strike="noStrike" kern="1200" baseline="0" dirty="0">
                          <a:solidFill>
                            <a:schemeClr val="dk1"/>
                          </a:solidFill>
                          <a:latin typeface="+mn-lt"/>
                          <a:ea typeface="+mn-ea"/>
                          <a:cs typeface="+mn-cs"/>
                        </a:rPr>
                        <a:t>Flowers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عصا الراعي</a:t>
                      </a:r>
                    </a:p>
                    <a:p>
                      <a:pPr algn="ctr"/>
                      <a:r>
                        <a:rPr lang="en-US" sz="1800" b="0" i="0" u="none" strike="noStrike" kern="1200" baseline="0" dirty="0">
                          <a:solidFill>
                            <a:schemeClr val="dk1"/>
                          </a:solidFill>
                          <a:latin typeface="+mn-lt"/>
                          <a:ea typeface="+mn-ea"/>
                          <a:cs typeface="+mn-cs"/>
                        </a:rPr>
                        <a:t>Knotgrass</a:t>
                      </a:r>
                      <a:endParaRPr lang="en-US" dirty="0"/>
                    </a:p>
                  </a:txBody>
                  <a:tcPr/>
                </a:tc>
                <a:tc>
                  <a:txBody>
                    <a:bodyPr/>
                    <a:lstStyle/>
                    <a:p>
                      <a:pPr algn="ctr"/>
                      <a:r>
                        <a:rPr lang="en-US" sz="1800" b="0" i="1" u="none" strike="noStrike" kern="1200" baseline="0" dirty="0" err="1">
                          <a:solidFill>
                            <a:schemeClr val="dk1"/>
                          </a:solidFill>
                          <a:latin typeface="+mn-lt"/>
                          <a:ea typeface="+mn-ea"/>
                          <a:cs typeface="+mn-cs"/>
                        </a:rPr>
                        <a:t>Aerva</a:t>
                      </a:r>
                      <a:r>
                        <a:rPr lang="en-US" sz="1800" b="0" i="1" u="none" strike="noStrike" kern="1200" baseline="0" dirty="0">
                          <a:solidFill>
                            <a:schemeClr val="dk1"/>
                          </a:solidFill>
                          <a:latin typeface="+mn-lt"/>
                          <a:ea typeface="+mn-ea"/>
                          <a:cs typeface="+mn-cs"/>
                        </a:rPr>
                        <a:t> </a:t>
                      </a:r>
                      <a:r>
                        <a:rPr lang="en-US" sz="1800" b="0" i="1" u="none" strike="noStrike" kern="1200" baseline="0" dirty="0" err="1">
                          <a:solidFill>
                            <a:schemeClr val="dk1"/>
                          </a:solidFill>
                          <a:latin typeface="+mn-lt"/>
                          <a:ea typeface="+mn-ea"/>
                          <a:cs typeface="+mn-cs"/>
                        </a:rPr>
                        <a:t>lanata</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3431045985"/>
                  </a:ext>
                </a:extLst>
              </a:tr>
            </a:tbl>
          </a:graphicData>
        </a:graphic>
      </p:graphicFrame>
    </p:spTree>
    <p:extLst>
      <p:ext uri="{BB962C8B-B14F-4D97-AF65-F5344CB8AC3E}">
        <p14:creationId xmlns:p14="http://schemas.microsoft.com/office/powerpoint/2010/main" val="1507152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733CA6-47FD-4DB0-9C6D-1C4FA404B9EA}"/>
              </a:ext>
            </a:extLst>
          </p:cNvPr>
          <p:cNvSpPr>
            <a:spLocks noGrp="1"/>
          </p:cNvSpPr>
          <p:nvPr>
            <p:ph idx="1"/>
          </p:nvPr>
        </p:nvSpPr>
        <p:spPr>
          <a:xfrm>
            <a:off x="838995" y="1851140"/>
            <a:ext cx="10694504" cy="4037749"/>
          </a:xfrm>
        </p:spPr>
        <p:txBody>
          <a:bodyPr>
            <a:noAutofit/>
          </a:bodyPr>
          <a:lstStyle/>
          <a:p>
            <a:pPr marL="0" indent="0" algn="just" rtl="1">
              <a:lnSpc>
                <a:spcPct val="150000"/>
              </a:lnSpc>
              <a:buNone/>
            </a:pPr>
            <a:r>
              <a:rPr lang="ar-IQ" sz="3200" dirty="0"/>
              <a:t>اما عن استخدام مستخلص البذور ففي تجربة اجريت في ايران</a:t>
            </a:r>
            <a:r>
              <a:rPr lang="en-US" sz="3200" dirty="0">
                <a:latin typeface="Arial Rounded MT Bold" panose="020F0704030504030204" pitchFamily="34" charset="0"/>
              </a:rPr>
              <a:t> </a:t>
            </a:r>
            <a:r>
              <a:rPr lang="ar-IQ" sz="3200" dirty="0">
                <a:latin typeface="Arial Rounded MT Bold" panose="020F0704030504030204" pitchFamily="34" charset="0"/>
              </a:rPr>
              <a:t>تم استخدم المستخلص المائي لبذور الرمان </a:t>
            </a:r>
            <a:r>
              <a:rPr lang="en-US" sz="3200" dirty="0">
                <a:latin typeface="Arial Rounded MT Bold" panose="020F0704030504030204" pitchFamily="34" charset="0"/>
              </a:rPr>
              <a:t> </a:t>
            </a:r>
            <a:r>
              <a:rPr lang="ar-IQ" sz="3200" dirty="0">
                <a:latin typeface="Arial Rounded MT Bold" panose="020F0704030504030204" pitchFamily="34" charset="0"/>
              </a:rPr>
              <a:t>(</a:t>
            </a:r>
            <a:r>
              <a:rPr lang="en-US" sz="3200" dirty="0" err="1">
                <a:latin typeface="Arial Rounded MT Bold" panose="020F0704030504030204" pitchFamily="34" charset="0"/>
              </a:rPr>
              <a:t>Punica</a:t>
            </a:r>
            <a:r>
              <a:rPr lang="en-US" sz="3200" dirty="0">
                <a:latin typeface="Arial Rounded MT Bold" panose="020F0704030504030204" pitchFamily="34" charset="0"/>
              </a:rPr>
              <a:t> </a:t>
            </a:r>
            <a:r>
              <a:rPr lang="en-US" sz="3200" dirty="0" err="1">
                <a:latin typeface="Arial Rounded MT Bold" panose="020F0704030504030204" pitchFamily="34" charset="0"/>
              </a:rPr>
              <a:t>granatum</a:t>
            </a:r>
            <a:r>
              <a:rPr lang="en-US" sz="3200" dirty="0">
                <a:latin typeface="Arial Rounded MT Bold" panose="020F0704030504030204" pitchFamily="34" charset="0"/>
              </a:rPr>
              <a:t> L.</a:t>
            </a:r>
            <a:r>
              <a:rPr lang="ar-IQ" sz="3200" dirty="0">
                <a:latin typeface="Arial Rounded MT Bold" panose="020F0704030504030204" pitchFamily="34" charset="0"/>
              </a:rPr>
              <a:t>) </a:t>
            </a:r>
            <a:endParaRPr lang="ar-IQ" sz="3200" dirty="0" smtClean="0">
              <a:latin typeface="Arial Rounded MT Bold" panose="020F0704030504030204" pitchFamily="34" charset="0"/>
            </a:endParaRPr>
          </a:p>
          <a:p>
            <a:pPr marL="0" indent="0" algn="just" rtl="1">
              <a:lnSpc>
                <a:spcPct val="150000"/>
              </a:lnSpc>
              <a:buNone/>
            </a:pPr>
            <a:r>
              <a:rPr lang="ar-IQ" sz="3200" dirty="0" smtClean="0">
                <a:latin typeface="Arial Rounded MT Bold" panose="020F0704030504030204" pitchFamily="34" charset="0"/>
              </a:rPr>
              <a:t>- حيث </a:t>
            </a:r>
            <a:r>
              <a:rPr lang="ar-IQ" sz="3200" dirty="0">
                <a:latin typeface="Arial Rounded MT Bold" panose="020F0704030504030204" pitchFamily="34" charset="0"/>
              </a:rPr>
              <a:t>تم تجفيف البذور لمدة 30 يوما في الظل ثم طحنها و اضيف 8غ من مسحوق البذور الى 100 مل ماء مقطر ووضعت في حمام مائي عند </a:t>
            </a:r>
            <a:r>
              <a:rPr lang="en-US" sz="3200" dirty="0">
                <a:latin typeface="Arial Rounded MT Bold" panose="020F0704030504030204" pitchFamily="34" charset="0"/>
              </a:rPr>
              <a:t>60 C</a:t>
            </a:r>
            <a:r>
              <a:rPr lang="ar-IQ" sz="3200" dirty="0">
                <a:latin typeface="Arial Rounded MT Bold" panose="020F0704030504030204" pitchFamily="34" charset="0"/>
              </a:rPr>
              <a:t> مدة 30 دقيقة </a:t>
            </a:r>
            <a:r>
              <a:rPr lang="ar-IQ" sz="3200" dirty="0" smtClean="0">
                <a:latin typeface="Arial Rounded MT Bold" panose="020F0704030504030204" pitchFamily="34" charset="0"/>
              </a:rPr>
              <a:t>.</a:t>
            </a:r>
            <a:endParaRPr lang="en-US" sz="3200" dirty="0">
              <a:solidFill>
                <a:srgbClr val="FF0000"/>
              </a:solidFill>
              <a:latin typeface="Arial Rounded MT Bold" panose="020F0704030504030204" pitchFamily="34" charset="0"/>
            </a:endParaRPr>
          </a:p>
        </p:txBody>
      </p:sp>
    </p:spTree>
    <p:extLst>
      <p:ext uri="{BB962C8B-B14F-4D97-AF65-F5344CB8AC3E}">
        <p14:creationId xmlns:p14="http://schemas.microsoft.com/office/powerpoint/2010/main" val="1306129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51579" y="2015732"/>
            <a:ext cx="9603275" cy="4074172"/>
          </a:xfrm>
        </p:spPr>
        <p:txBody>
          <a:bodyPr>
            <a:normAutofit/>
          </a:bodyPr>
          <a:lstStyle/>
          <a:p>
            <a:pPr marL="0" lvl="0" indent="0" algn="just" rtl="1">
              <a:lnSpc>
                <a:spcPct val="150000"/>
              </a:lnSpc>
              <a:buClr>
                <a:srgbClr val="B71E42"/>
              </a:buClr>
              <a:buNone/>
            </a:pPr>
            <a:r>
              <a:rPr lang="ar-IQ" sz="3200" dirty="0" smtClean="0">
                <a:solidFill>
                  <a:prstClr val="black"/>
                </a:solidFill>
                <a:latin typeface="Arial Rounded MT Bold" panose="020F0704030504030204" pitchFamily="34" charset="0"/>
                <a:cs typeface="+mj-cs"/>
              </a:rPr>
              <a:t>- ثم </a:t>
            </a:r>
            <a:r>
              <a:rPr lang="ar-IQ" sz="3200" dirty="0">
                <a:solidFill>
                  <a:prstClr val="black"/>
                </a:solidFill>
                <a:latin typeface="Arial Rounded MT Bold" panose="020F0704030504030204" pitchFamily="34" charset="0"/>
                <a:cs typeface="+mj-cs"/>
              </a:rPr>
              <a:t>رشحت واضيف لها محلول نترات الفضة( 1 مول/لتر) حديث التحضير بنسبة 9:1 وترك المزيج تحت اشعة الشمس مدة 10 دقائق وقد لوحظ ان تشكل جسيمات الفضة النانوية تم</a:t>
            </a:r>
            <a:r>
              <a:rPr lang="en-US" sz="3200" dirty="0">
                <a:solidFill>
                  <a:prstClr val="black"/>
                </a:solidFill>
                <a:latin typeface="Arial Rounded MT Bold" panose="020F0704030504030204" pitchFamily="34" charset="0"/>
                <a:cs typeface="+mj-cs"/>
              </a:rPr>
              <a:t> </a:t>
            </a:r>
            <a:r>
              <a:rPr lang="ar-IQ" sz="3200" dirty="0">
                <a:solidFill>
                  <a:prstClr val="black"/>
                </a:solidFill>
                <a:latin typeface="Arial Rounded MT Bold" panose="020F0704030504030204" pitchFamily="34" charset="0"/>
                <a:cs typeface="+mj-cs"/>
              </a:rPr>
              <a:t>بوقت قياسي ( 30 ثانية فقط) وكان حجم الجسيمات الناتجة في حدود 19-54 نانومتر</a:t>
            </a:r>
            <a:r>
              <a:rPr lang="ar-IQ" sz="3200" dirty="0" smtClean="0">
                <a:solidFill>
                  <a:prstClr val="black"/>
                </a:solidFill>
                <a:latin typeface="Arial Rounded MT Bold" panose="020F0704030504030204" pitchFamily="34" charset="0"/>
                <a:cs typeface="+mj-cs"/>
              </a:rPr>
              <a:t>.</a:t>
            </a:r>
            <a:r>
              <a:rPr lang="en-US" sz="3200" dirty="0" smtClean="0">
                <a:solidFill>
                  <a:srgbClr val="FF0000"/>
                </a:solidFill>
                <a:cs typeface="+mj-cs"/>
              </a:rPr>
              <a:t>(</a:t>
            </a:r>
            <a:r>
              <a:rPr lang="en-US" sz="3200" dirty="0" err="1">
                <a:solidFill>
                  <a:srgbClr val="FF0000"/>
                </a:solidFill>
                <a:cs typeface="+mj-cs"/>
              </a:rPr>
              <a:t>Mohseni</a:t>
            </a:r>
            <a:r>
              <a:rPr lang="en-US" sz="3200" dirty="0">
                <a:solidFill>
                  <a:srgbClr val="FF0000"/>
                </a:solidFill>
                <a:cs typeface="+mj-cs"/>
              </a:rPr>
              <a:t> </a:t>
            </a:r>
            <a:r>
              <a:rPr lang="en-US" sz="3200" i="1" dirty="0">
                <a:solidFill>
                  <a:srgbClr val="FF0000"/>
                </a:solidFill>
                <a:cs typeface="+mj-cs"/>
              </a:rPr>
              <a:t>et al</a:t>
            </a:r>
            <a:r>
              <a:rPr lang="en-US" sz="3200" dirty="0">
                <a:solidFill>
                  <a:srgbClr val="FF0000"/>
                </a:solidFill>
                <a:cs typeface="+mj-cs"/>
              </a:rPr>
              <a:t>., 2020)</a:t>
            </a:r>
            <a:endParaRPr lang="en-US" sz="3200" dirty="0">
              <a:solidFill>
                <a:srgbClr val="FF0000"/>
              </a:solidFill>
              <a:latin typeface="Arial Rounded MT Bold" panose="020F0704030504030204" pitchFamily="34" charset="0"/>
              <a:cs typeface="+mj-cs"/>
            </a:endParaRPr>
          </a:p>
          <a:p>
            <a:pPr>
              <a:lnSpc>
                <a:spcPct val="150000"/>
              </a:lnSpc>
            </a:pPr>
            <a:endParaRPr lang="en-US" dirty="0">
              <a:cs typeface="+mj-cs"/>
            </a:endParaRPr>
          </a:p>
        </p:txBody>
      </p:sp>
    </p:spTree>
    <p:extLst>
      <p:ext uri="{BB962C8B-B14F-4D97-AF65-F5344CB8AC3E}">
        <p14:creationId xmlns:p14="http://schemas.microsoft.com/office/powerpoint/2010/main" val="80573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765E7-7547-4C4C-AC2D-AB59444259A8}"/>
              </a:ext>
            </a:extLst>
          </p:cNvPr>
          <p:cNvSpPr>
            <a:spLocks noGrp="1"/>
          </p:cNvSpPr>
          <p:nvPr>
            <p:ph type="title"/>
          </p:nvPr>
        </p:nvSpPr>
        <p:spPr>
          <a:xfrm>
            <a:off x="1451579" y="804519"/>
            <a:ext cx="9603275" cy="745985"/>
          </a:xfrm>
        </p:spPr>
        <p:txBody>
          <a:bodyPr>
            <a:normAutofit/>
          </a:bodyPr>
          <a:lstStyle/>
          <a:p>
            <a:pPr algn="ctr" rtl="1"/>
            <a:r>
              <a:rPr lang="ar-IQ" dirty="0" smtClean="0"/>
              <a:t>2-التحضير </a:t>
            </a:r>
            <a:r>
              <a:rPr lang="ar-IQ" dirty="0"/>
              <a:t>الحيوي لجسيمات الذهب النانوية</a:t>
            </a:r>
            <a:endParaRPr lang="en-US" dirty="0"/>
          </a:p>
        </p:txBody>
      </p:sp>
      <p:sp>
        <p:nvSpPr>
          <p:cNvPr id="3" name="Content Placeholder 2">
            <a:extLst>
              <a:ext uri="{FF2B5EF4-FFF2-40B4-BE49-F238E27FC236}">
                <a16:creationId xmlns:a16="http://schemas.microsoft.com/office/drawing/2014/main" id="{99F185AF-0026-4790-ACBB-A439221A4084}"/>
              </a:ext>
            </a:extLst>
          </p:cNvPr>
          <p:cNvSpPr>
            <a:spLocks noGrp="1"/>
          </p:cNvSpPr>
          <p:nvPr>
            <p:ph idx="1"/>
          </p:nvPr>
        </p:nvSpPr>
        <p:spPr>
          <a:xfrm>
            <a:off x="594360" y="1896860"/>
            <a:ext cx="10921779" cy="3450613"/>
          </a:xfrm>
        </p:spPr>
        <p:txBody>
          <a:bodyPr>
            <a:noAutofit/>
          </a:bodyPr>
          <a:lstStyle/>
          <a:p>
            <a:pPr marL="0" indent="0" algn="just" rtl="1">
              <a:buNone/>
            </a:pPr>
            <a:r>
              <a:rPr lang="ar-IQ" sz="3200" dirty="0" smtClean="0">
                <a:latin typeface="Arial Rounded MT Bold" panose="020F0704030504030204" pitchFamily="34" charset="0"/>
                <a:cs typeface="+mj-cs"/>
              </a:rPr>
              <a:t>   يعد </a:t>
            </a:r>
            <a:r>
              <a:rPr lang="ar-IQ" sz="3200" dirty="0">
                <a:latin typeface="Arial Rounded MT Bold" panose="020F0704030504030204" pitchFamily="34" charset="0"/>
                <a:cs typeface="+mj-cs"/>
              </a:rPr>
              <a:t>التخليق الحيوي لجسيمات الذهب النانوية ذو اهمية كبيرة نظرا لامتلاكها تطبيقات مهمة في مجال الطب الحيوي او ما بات يعرف بالطب النانوي وهذا يعود الى فعاليتها كمضاد للبكتريا والفطور، مضادة للسرطان، ومضادة للاكسدة كما تم استخدام جزيئات الذهب النانوية للكشف عن الاورام وتشخيص الامراض الوراثية والاضطربات الوراثية والتصوير الضوئي والعلاج الضوئي</a:t>
            </a:r>
            <a:r>
              <a:rPr lang="ar-IQ" sz="3200" dirty="0" smtClean="0">
                <a:latin typeface="Arial Rounded MT Bold" panose="020F0704030504030204" pitchFamily="34" charset="0"/>
                <a:cs typeface="+mj-cs"/>
              </a:rPr>
              <a:t>.</a:t>
            </a:r>
            <a:r>
              <a:rPr lang="ar-IQ" sz="3200" dirty="0" smtClean="0">
                <a:solidFill>
                  <a:srgbClr val="FF0000"/>
                </a:solidFill>
                <a:cs typeface="+mj-cs"/>
              </a:rPr>
              <a:t> </a:t>
            </a:r>
            <a:r>
              <a:rPr lang="ar-IQ" sz="3200" dirty="0">
                <a:solidFill>
                  <a:srgbClr val="FF0000"/>
                </a:solidFill>
                <a:cs typeface="+mj-cs"/>
              </a:rPr>
              <a:t>(</a:t>
            </a:r>
            <a:r>
              <a:rPr lang="en-US" sz="3200" dirty="0" err="1">
                <a:solidFill>
                  <a:srgbClr val="FF0000"/>
                </a:solidFill>
                <a:cs typeface="+mj-cs"/>
              </a:rPr>
              <a:t>Stozhko</a:t>
            </a:r>
            <a:r>
              <a:rPr lang="en-US" sz="3200" dirty="0">
                <a:solidFill>
                  <a:srgbClr val="FF0000"/>
                </a:solidFill>
                <a:cs typeface="+mj-cs"/>
              </a:rPr>
              <a:t> </a:t>
            </a:r>
            <a:r>
              <a:rPr lang="en-US" sz="3200" i="1" dirty="0">
                <a:solidFill>
                  <a:srgbClr val="FF0000"/>
                </a:solidFill>
                <a:cs typeface="+mj-cs"/>
              </a:rPr>
              <a:t>et al</a:t>
            </a:r>
            <a:r>
              <a:rPr lang="en-US" sz="3200" dirty="0">
                <a:solidFill>
                  <a:srgbClr val="FF0000"/>
                </a:solidFill>
                <a:cs typeface="+mj-cs"/>
              </a:rPr>
              <a:t>., 2019</a:t>
            </a:r>
            <a:r>
              <a:rPr lang="ar-IQ" sz="3200" dirty="0">
                <a:solidFill>
                  <a:srgbClr val="FF0000"/>
                </a:solidFill>
                <a:cs typeface="+mj-cs"/>
              </a:rPr>
              <a:t>)</a:t>
            </a:r>
          </a:p>
        </p:txBody>
      </p:sp>
    </p:spTree>
    <p:extLst>
      <p:ext uri="{BB962C8B-B14F-4D97-AF65-F5344CB8AC3E}">
        <p14:creationId xmlns:p14="http://schemas.microsoft.com/office/powerpoint/2010/main" val="3685411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A4291-047D-4134-8C58-B21B32FA943F}"/>
              </a:ext>
            </a:extLst>
          </p:cNvPr>
          <p:cNvSpPr>
            <a:spLocks noGrp="1"/>
          </p:cNvSpPr>
          <p:nvPr>
            <p:ph idx="1"/>
          </p:nvPr>
        </p:nvSpPr>
        <p:spPr>
          <a:xfrm>
            <a:off x="557784" y="305804"/>
            <a:ext cx="11128381" cy="5774956"/>
          </a:xfrm>
        </p:spPr>
        <p:txBody>
          <a:bodyPr>
            <a:noAutofit/>
          </a:bodyPr>
          <a:lstStyle/>
          <a:p>
            <a:pPr marL="0" indent="0" algn="just" rtl="1">
              <a:lnSpc>
                <a:spcPct val="150000"/>
              </a:lnSpc>
              <a:buNone/>
            </a:pPr>
            <a:r>
              <a:rPr lang="ar-IQ" sz="3200" dirty="0">
                <a:latin typeface="Arial Rounded MT Bold" panose="020F0704030504030204" pitchFamily="34" charset="0"/>
              </a:rPr>
              <a:t>تناولت العديد من الدراسات التصنيع الحيوي لجسيمات الذهب النانوية باستخدام المستخلصات النباتية (جدول 2 ) فقد استخدم </a:t>
            </a:r>
            <a:r>
              <a:rPr lang="en-US" sz="3200" dirty="0">
                <a:latin typeface="Arial Rounded MT Bold" panose="020F0704030504030204" pitchFamily="34" charset="0"/>
              </a:rPr>
              <a:t>Wang </a:t>
            </a:r>
            <a:r>
              <a:rPr lang="en-US" sz="3200" i="1" dirty="0">
                <a:latin typeface="Arial Rounded MT Bold" panose="020F0704030504030204" pitchFamily="34" charset="0"/>
              </a:rPr>
              <a:t>et al. </a:t>
            </a:r>
            <a:r>
              <a:rPr lang="en-US" sz="3200" dirty="0">
                <a:latin typeface="Arial Rounded MT Bold" panose="020F0704030504030204" pitchFamily="34" charset="0"/>
              </a:rPr>
              <a:t>( 2017 )</a:t>
            </a:r>
            <a:r>
              <a:rPr lang="ar-IQ" sz="3200" dirty="0">
                <a:latin typeface="Arial Rounded MT Bold" panose="020F0704030504030204" pitchFamily="34" charset="0"/>
              </a:rPr>
              <a:t> مستخلص جذور السرخس </a:t>
            </a:r>
            <a:r>
              <a:rPr lang="ar-IQ" sz="3200" dirty="0" smtClean="0">
                <a:latin typeface="Arial Rounded MT Bold" panose="020F0704030504030204" pitchFamily="34" charset="0"/>
              </a:rPr>
              <a:t>اذ</a:t>
            </a:r>
          </a:p>
          <a:p>
            <a:pPr marL="0" indent="0" algn="just" rtl="1">
              <a:lnSpc>
                <a:spcPct val="150000"/>
              </a:lnSpc>
              <a:buNone/>
            </a:pPr>
            <a:r>
              <a:rPr lang="ar-IQ" sz="3200" dirty="0">
                <a:latin typeface="Arial Rounded MT Bold" panose="020F0704030504030204" pitchFamily="34" charset="0"/>
              </a:rPr>
              <a:t>-</a:t>
            </a:r>
            <a:r>
              <a:rPr lang="ar-IQ" sz="3200" dirty="0" smtClean="0">
                <a:latin typeface="Arial Rounded MT Bold" panose="020F0704030504030204" pitchFamily="34" charset="0"/>
              </a:rPr>
              <a:t>تم </a:t>
            </a:r>
            <a:r>
              <a:rPr lang="ar-IQ" sz="3200" dirty="0">
                <a:latin typeface="Arial Rounded MT Bold" panose="020F0704030504030204" pitchFamily="34" charset="0"/>
              </a:rPr>
              <a:t>تحضير المستخلص النباتي وذلك بغسل الجذور عدة مرات بالماء المقطر وتجفيفها وطحنها للحصول على مسحوق تم وزن 5غ منه واضيفت الى 100 مل ماء مقطر ثم غليها لمدة 30 دقيقة وبعد ترشيح المستخلص وتعريضه للطرد المركزي للتخلص من اي شوائب </a:t>
            </a:r>
            <a:r>
              <a:rPr lang="ar-IQ" sz="3200" dirty="0" smtClean="0">
                <a:latin typeface="Arial Rounded MT Bold" panose="020F0704030504030204" pitchFamily="34" charset="0"/>
              </a:rPr>
              <a:t>.</a:t>
            </a:r>
            <a:endParaRPr lang="en-US" sz="3200" dirty="0">
              <a:latin typeface="Arial Rounded MT Bold" panose="020F0704030504030204" pitchFamily="34" charset="0"/>
            </a:endParaRPr>
          </a:p>
        </p:txBody>
      </p:sp>
    </p:spTree>
    <p:extLst>
      <p:ext uri="{BB962C8B-B14F-4D97-AF65-F5344CB8AC3E}">
        <p14:creationId xmlns:p14="http://schemas.microsoft.com/office/powerpoint/2010/main" val="2817919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1853754"/>
            <a:ext cx="10551935" cy="4300158"/>
          </a:xfrm>
        </p:spPr>
        <p:txBody>
          <a:bodyPr>
            <a:noAutofit/>
          </a:bodyPr>
          <a:lstStyle/>
          <a:p>
            <a:pPr marL="0" lvl="0" indent="0" algn="r" rtl="1">
              <a:lnSpc>
                <a:spcPct val="150000"/>
              </a:lnSpc>
              <a:buClr>
                <a:srgbClr val="B71E42"/>
              </a:buClr>
              <a:buNone/>
            </a:pPr>
            <a:r>
              <a:rPr lang="ar-IQ" sz="3200" dirty="0">
                <a:solidFill>
                  <a:prstClr val="black"/>
                </a:solidFill>
                <a:latin typeface="Arial Rounded MT Bold" panose="020F0704030504030204" pitchFamily="34" charset="0"/>
                <a:cs typeface="+mj-cs"/>
              </a:rPr>
              <a:t>اضيف محلول </a:t>
            </a:r>
            <a:r>
              <a:rPr lang="en-US" sz="3200" dirty="0">
                <a:solidFill>
                  <a:prstClr val="black"/>
                </a:solidFill>
                <a:latin typeface="Arial Rounded MT Bold" panose="020F0704030504030204" pitchFamily="34" charset="0"/>
                <a:cs typeface="+mj-cs"/>
              </a:rPr>
              <a:t>HAuCl4.3H2O</a:t>
            </a:r>
            <a:r>
              <a:rPr lang="ar-IQ" sz="3200" dirty="0">
                <a:solidFill>
                  <a:prstClr val="black"/>
                </a:solidFill>
                <a:latin typeface="Arial Rounded MT Bold" panose="020F0704030504030204" pitchFamily="34" charset="0"/>
                <a:cs typeface="+mj-cs"/>
              </a:rPr>
              <a:t> </a:t>
            </a:r>
            <a:r>
              <a:rPr lang="ar-IQ" sz="3200" dirty="0">
                <a:solidFill>
                  <a:prstClr val="black"/>
                </a:solidFill>
                <a:cs typeface="+mj-cs"/>
              </a:rPr>
              <a:t>الى 5 مل من المستخلص النباتي للحصول على تركيز نهائي 1 مول/لتر وتم تسخين المزيج عند </a:t>
            </a:r>
            <a:r>
              <a:rPr lang="en-US" sz="3200" dirty="0">
                <a:solidFill>
                  <a:prstClr val="black"/>
                </a:solidFill>
                <a:cs typeface="+mj-cs"/>
              </a:rPr>
              <a:t>C</a:t>
            </a:r>
            <a:r>
              <a:rPr lang="ar-IQ" sz="3200" dirty="0">
                <a:solidFill>
                  <a:prstClr val="black"/>
                </a:solidFill>
                <a:cs typeface="+mj-cs"/>
              </a:rPr>
              <a:t>80 حتى حدوث تغير في </a:t>
            </a:r>
            <a:r>
              <a:rPr lang="ar-IQ" sz="3200" dirty="0" smtClean="0">
                <a:solidFill>
                  <a:prstClr val="black"/>
                </a:solidFill>
                <a:cs typeface="+mj-cs"/>
              </a:rPr>
              <a:t>اللون. بدأ </a:t>
            </a:r>
            <a:r>
              <a:rPr lang="ar-IQ" sz="3200" dirty="0">
                <a:solidFill>
                  <a:prstClr val="black"/>
                </a:solidFill>
                <a:cs typeface="+mj-cs"/>
              </a:rPr>
              <a:t>تغير لون المزيج تدريجيا حتى اصبح أحمر بعد 25 دقيقة وقد بينت نتائج صور المجهر الالكتروني ان جسيمات الذهب النانوية المتكونة كانت كروية الشكل ابعادها في حدود 5 – 20 نانومتر.</a:t>
            </a:r>
            <a:endParaRPr lang="en-US" sz="3200" dirty="0">
              <a:solidFill>
                <a:prstClr val="black"/>
              </a:solidFill>
              <a:latin typeface="Arial Rounded MT Bold" panose="020F0704030504030204" pitchFamily="34" charset="0"/>
              <a:cs typeface="+mj-cs"/>
            </a:endParaRPr>
          </a:p>
          <a:p>
            <a:pPr algn="r">
              <a:lnSpc>
                <a:spcPct val="150000"/>
              </a:lnSpc>
            </a:pPr>
            <a:endParaRPr lang="en-US" sz="3200" dirty="0">
              <a:cs typeface="+mj-cs"/>
            </a:endParaRPr>
          </a:p>
        </p:txBody>
      </p:sp>
    </p:spTree>
    <p:extLst>
      <p:ext uri="{BB962C8B-B14F-4D97-AF65-F5344CB8AC3E}">
        <p14:creationId xmlns:p14="http://schemas.microsoft.com/office/powerpoint/2010/main" val="2372197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C0FBA-8008-48A7-BCCA-40E449DD8EF5}"/>
              </a:ext>
            </a:extLst>
          </p:cNvPr>
          <p:cNvSpPr>
            <a:spLocks noGrp="1"/>
          </p:cNvSpPr>
          <p:nvPr>
            <p:ph type="title"/>
          </p:nvPr>
        </p:nvSpPr>
        <p:spPr/>
        <p:txBody>
          <a:bodyPr/>
          <a:lstStyle/>
          <a:p>
            <a:pPr algn="ctr"/>
            <a:r>
              <a:rPr lang="en-US" b="1" dirty="0">
                <a:solidFill>
                  <a:srgbClr val="FF0000"/>
                </a:solidFill>
              </a:rPr>
              <a:t>Table 2</a:t>
            </a:r>
            <a:r>
              <a:rPr lang="en-US" dirty="0">
                <a:solidFill>
                  <a:srgbClr val="FF0000"/>
                </a:solidFill>
              </a:rPr>
              <a:t>. Biosynthesis of gold nanoparticles using different plant parts</a:t>
            </a:r>
          </a:p>
        </p:txBody>
      </p:sp>
      <p:graphicFrame>
        <p:nvGraphicFramePr>
          <p:cNvPr id="4" name="Content Placeholder 3">
            <a:extLst>
              <a:ext uri="{FF2B5EF4-FFF2-40B4-BE49-F238E27FC236}">
                <a16:creationId xmlns:a16="http://schemas.microsoft.com/office/drawing/2014/main" id="{AB265E56-879D-4488-9A18-72300785EF5C}"/>
              </a:ext>
            </a:extLst>
          </p:cNvPr>
          <p:cNvGraphicFramePr>
            <a:graphicFrameLocks noGrp="1"/>
          </p:cNvGraphicFramePr>
          <p:nvPr>
            <p:ph idx="1"/>
            <p:extLst>
              <p:ext uri="{D42A27DB-BD31-4B8C-83A1-F6EECF244321}">
                <p14:modId xmlns:p14="http://schemas.microsoft.com/office/powerpoint/2010/main" val="705191649"/>
              </p:ext>
            </p:extLst>
          </p:nvPr>
        </p:nvGraphicFramePr>
        <p:xfrm>
          <a:off x="278296" y="2034413"/>
          <a:ext cx="11635410" cy="4037357"/>
        </p:xfrm>
        <a:graphic>
          <a:graphicData uri="http://schemas.openxmlformats.org/drawingml/2006/table">
            <a:tbl>
              <a:tblPr firstRow="1" bandRow="1">
                <a:tableStyleId>{5C22544A-7EE6-4342-B048-85BDC9FD1C3A}</a:tableStyleId>
              </a:tblPr>
              <a:tblGrid>
                <a:gridCol w="1939235">
                  <a:extLst>
                    <a:ext uri="{9D8B030D-6E8A-4147-A177-3AD203B41FA5}">
                      <a16:colId xmlns:a16="http://schemas.microsoft.com/office/drawing/2014/main" val="678160102"/>
                    </a:ext>
                  </a:extLst>
                </a:gridCol>
                <a:gridCol w="1939235">
                  <a:extLst>
                    <a:ext uri="{9D8B030D-6E8A-4147-A177-3AD203B41FA5}">
                      <a16:colId xmlns:a16="http://schemas.microsoft.com/office/drawing/2014/main" val="3254678139"/>
                    </a:ext>
                  </a:extLst>
                </a:gridCol>
                <a:gridCol w="1939235">
                  <a:extLst>
                    <a:ext uri="{9D8B030D-6E8A-4147-A177-3AD203B41FA5}">
                      <a16:colId xmlns:a16="http://schemas.microsoft.com/office/drawing/2014/main" val="3535382970"/>
                    </a:ext>
                  </a:extLst>
                </a:gridCol>
                <a:gridCol w="1939235">
                  <a:extLst>
                    <a:ext uri="{9D8B030D-6E8A-4147-A177-3AD203B41FA5}">
                      <a16:colId xmlns:a16="http://schemas.microsoft.com/office/drawing/2014/main" val="4258548692"/>
                    </a:ext>
                  </a:extLst>
                </a:gridCol>
                <a:gridCol w="1939235">
                  <a:extLst>
                    <a:ext uri="{9D8B030D-6E8A-4147-A177-3AD203B41FA5}">
                      <a16:colId xmlns:a16="http://schemas.microsoft.com/office/drawing/2014/main" val="1724340849"/>
                    </a:ext>
                  </a:extLst>
                </a:gridCol>
                <a:gridCol w="1939235">
                  <a:extLst>
                    <a:ext uri="{9D8B030D-6E8A-4147-A177-3AD203B41FA5}">
                      <a16:colId xmlns:a16="http://schemas.microsoft.com/office/drawing/2014/main" val="4194209930"/>
                    </a:ext>
                  </a:extLst>
                </a:gridCol>
              </a:tblGrid>
              <a:tr h="1192855">
                <a:tc>
                  <a:txBody>
                    <a:bodyPr/>
                    <a:lstStyle/>
                    <a:p>
                      <a:r>
                        <a:rPr lang="ar-IQ" sz="1800" b="1" i="0" u="none" strike="noStrike" kern="1200" baseline="0" dirty="0">
                          <a:solidFill>
                            <a:schemeClr val="lt1"/>
                          </a:solidFill>
                          <a:latin typeface="+mn-lt"/>
                          <a:ea typeface="+mn-ea"/>
                          <a:cs typeface="+mn-cs"/>
                        </a:rPr>
                        <a:t>المرجع</a:t>
                      </a:r>
                    </a:p>
                    <a:p>
                      <a:r>
                        <a:rPr lang="en-US" sz="1800" b="1" i="0" u="none" strike="noStrike" kern="1200" baseline="0" dirty="0">
                          <a:solidFill>
                            <a:schemeClr val="lt1"/>
                          </a:solidFill>
                          <a:latin typeface="+mn-lt"/>
                          <a:ea typeface="+mn-ea"/>
                          <a:cs typeface="+mn-cs"/>
                        </a:rPr>
                        <a:t>Reference</a:t>
                      </a:r>
                      <a:endParaRPr lang="en-US" dirty="0"/>
                    </a:p>
                  </a:txBody>
                  <a:tcPr/>
                </a:tc>
                <a:tc>
                  <a:txBody>
                    <a:bodyPr/>
                    <a:lstStyle/>
                    <a:p>
                      <a:r>
                        <a:rPr lang="ar-IQ" sz="1800" b="1" i="0" u="none" strike="noStrike" kern="1200" baseline="0" dirty="0">
                          <a:solidFill>
                            <a:schemeClr val="lt1"/>
                          </a:solidFill>
                          <a:latin typeface="+mn-lt"/>
                          <a:ea typeface="+mn-ea"/>
                          <a:cs typeface="+mn-cs"/>
                        </a:rPr>
                        <a:t>ظروف التصنيع</a:t>
                      </a:r>
                    </a:p>
                    <a:p>
                      <a:r>
                        <a:rPr lang="en-US" sz="1800" b="1" i="0" u="none" strike="noStrike" kern="1200" baseline="0" dirty="0">
                          <a:solidFill>
                            <a:schemeClr val="lt1"/>
                          </a:solidFill>
                          <a:latin typeface="+mn-lt"/>
                          <a:ea typeface="+mn-ea"/>
                          <a:cs typeface="+mn-cs"/>
                        </a:rPr>
                        <a:t>Synthesis conditions</a:t>
                      </a:r>
                      <a:endParaRPr lang="en-US" dirty="0"/>
                    </a:p>
                  </a:txBody>
                  <a:tcPr/>
                </a:tc>
                <a:tc>
                  <a:txBody>
                    <a:bodyPr/>
                    <a:lstStyle/>
                    <a:p>
                      <a:r>
                        <a:rPr lang="ar-IQ" sz="1800" b="1" i="0" u="none" strike="noStrike" kern="1200" baseline="0" dirty="0">
                          <a:solidFill>
                            <a:schemeClr val="lt1"/>
                          </a:solidFill>
                          <a:latin typeface="+mn-lt"/>
                          <a:ea typeface="+mn-ea"/>
                          <a:cs typeface="+mn-cs"/>
                        </a:rPr>
                        <a:t>حجم الجسيمات</a:t>
                      </a:r>
                    </a:p>
                    <a:p>
                      <a:r>
                        <a:rPr lang="ar-IQ" sz="1800" b="1" i="0" u="none" strike="noStrike" kern="1200" baseline="0" dirty="0">
                          <a:solidFill>
                            <a:schemeClr val="lt1"/>
                          </a:solidFill>
                          <a:latin typeface="+mn-lt"/>
                          <a:ea typeface="+mn-ea"/>
                          <a:cs typeface="+mn-cs"/>
                        </a:rPr>
                        <a:t>النانوية</a:t>
                      </a:r>
                    </a:p>
                    <a:p>
                      <a:r>
                        <a:rPr lang="ar-IQ" sz="1800" b="1" i="0" u="none" strike="noStrike" kern="1200" baseline="0" dirty="0">
                          <a:solidFill>
                            <a:schemeClr val="lt1"/>
                          </a:solidFill>
                          <a:latin typeface="+mn-lt"/>
                          <a:ea typeface="+mn-ea"/>
                          <a:cs typeface="+mn-cs"/>
                        </a:rPr>
                        <a:t>نانومتر</a:t>
                      </a:r>
                    </a:p>
                    <a:p>
                      <a:r>
                        <a:rPr lang="en-US" sz="1800" b="1" i="0" u="none" strike="noStrike" kern="1200" baseline="0" dirty="0">
                          <a:solidFill>
                            <a:schemeClr val="lt1"/>
                          </a:solidFill>
                          <a:latin typeface="+mn-lt"/>
                          <a:ea typeface="+mn-ea"/>
                          <a:cs typeface="+mn-cs"/>
                        </a:rPr>
                        <a:t>NPs size (nm)</a:t>
                      </a:r>
                      <a:endParaRPr lang="en-US" dirty="0"/>
                    </a:p>
                  </a:txBody>
                  <a:tcPr/>
                </a:tc>
                <a:tc>
                  <a:txBody>
                    <a:bodyPr/>
                    <a:lstStyle/>
                    <a:p>
                      <a:r>
                        <a:rPr lang="ar-IQ" sz="1800" b="1" i="0" u="none" strike="noStrike" kern="1200" baseline="0" dirty="0">
                          <a:solidFill>
                            <a:schemeClr val="lt1"/>
                          </a:solidFill>
                          <a:latin typeface="+mn-lt"/>
                          <a:ea typeface="+mn-ea"/>
                          <a:cs typeface="+mn-cs"/>
                        </a:rPr>
                        <a:t>الجزء النباتي</a:t>
                      </a:r>
                    </a:p>
                    <a:p>
                      <a:r>
                        <a:rPr lang="en-US" sz="1800" b="1" i="0" u="none" strike="noStrike" kern="1200" baseline="0" dirty="0">
                          <a:solidFill>
                            <a:schemeClr val="lt1"/>
                          </a:solidFill>
                          <a:latin typeface="+mn-lt"/>
                          <a:ea typeface="+mn-ea"/>
                          <a:cs typeface="+mn-cs"/>
                        </a:rPr>
                        <a:t>Plant's part</a:t>
                      </a:r>
                      <a:endParaRPr lang="en-US" dirty="0"/>
                    </a:p>
                  </a:txBody>
                  <a:tcPr/>
                </a:tc>
                <a:tc>
                  <a:txBody>
                    <a:bodyPr/>
                    <a:lstStyle/>
                    <a:p>
                      <a:r>
                        <a:rPr lang="ar-IQ" sz="1800" b="1" i="0" u="none" strike="noStrike" kern="1200" baseline="0" dirty="0">
                          <a:solidFill>
                            <a:schemeClr val="lt1"/>
                          </a:solidFill>
                          <a:latin typeface="+mn-lt"/>
                          <a:ea typeface="+mn-ea"/>
                          <a:cs typeface="+mn-cs"/>
                        </a:rPr>
                        <a:t>الاسم الشائع للنبات</a:t>
                      </a:r>
                    </a:p>
                    <a:p>
                      <a:r>
                        <a:rPr lang="en-US" sz="1800" b="1" i="0" u="none" strike="noStrike" kern="1200" baseline="0" dirty="0">
                          <a:solidFill>
                            <a:schemeClr val="lt1"/>
                          </a:solidFill>
                          <a:latin typeface="+mn-lt"/>
                          <a:ea typeface="+mn-ea"/>
                          <a:cs typeface="+mn-cs"/>
                        </a:rPr>
                        <a:t>Plant common name</a:t>
                      </a:r>
                      <a:endParaRPr lang="en-US" dirty="0"/>
                    </a:p>
                  </a:txBody>
                  <a:tcPr/>
                </a:tc>
                <a:tc>
                  <a:txBody>
                    <a:bodyPr/>
                    <a:lstStyle/>
                    <a:p>
                      <a:r>
                        <a:rPr lang="ar-IQ" sz="1800" b="1" i="0" u="none" strike="noStrike" kern="1200" baseline="0" dirty="0">
                          <a:solidFill>
                            <a:schemeClr val="lt1"/>
                          </a:solidFill>
                          <a:latin typeface="+mn-lt"/>
                          <a:ea typeface="+mn-ea"/>
                          <a:cs typeface="+mn-cs"/>
                        </a:rPr>
                        <a:t>الاسم العلمي للنبات</a:t>
                      </a:r>
                    </a:p>
                    <a:p>
                      <a:r>
                        <a:rPr lang="en-US" sz="1800" b="1" i="0" u="none" strike="noStrike" kern="1200" baseline="0" dirty="0">
                          <a:solidFill>
                            <a:schemeClr val="lt1"/>
                          </a:solidFill>
                          <a:latin typeface="+mn-lt"/>
                          <a:ea typeface="+mn-ea"/>
                          <a:cs typeface="+mn-cs"/>
                        </a:rPr>
                        <a:t>Scientific name</a:t>
                      </a:r>
                      <a:endParaRPr lang="en-US" dirty="0"/>
                    </a:p>
                  </a:txBody>
                  <a:tcPr/>
                </a:tc>
                <a:extLst>
                  <a:ext uri="{0D108BD9-81ED-4DB2-BD59-A6C34878D82A}">
                    <a16:rowId xmlns:a16="http://schemas.microsoft.com/office/drawing/2014/main" val="3806328490"/>
                  </a:ext>
                </a:extLst>
              </a:tr>
              <a:tr h="642307">
                <a:tc>
                  <a:txBody>
                    <a:bodyPr/>
                    <a:lstStyle/>
                    <a:p>
                      <a:r>
                        <a:rPr lang="en-US" sz="1800" b="0" i="0" u="none" strike="noStrike" kern="1200" baseline="0" dirty="0">
                          <a:solidFill>
                            <a:schemeClr val="dk1"/>
                          </a:solidFill>
                          <a:latin typeface="+mn-lt"/>
                          <a:ea typeface="+mn-ea"/>
                          <a:cs typeface="+mn-cs"/>
                        </a:rPr>
                        <a:t>Zhang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a:t>
                      </a:r>
                      <a:endParaRPr lang="en-US" dirty="0"/>
                    </a:p>
                  </a:txBody>
                  <a:tcPr/>
                </a:tc>
                <a:tc>
                  <a:txBody>
                    <a:bodyPr/>
                    <a:lstStyle/>
                    <a:p>
                      <a:r>
                        <a:rPr lang="ar-IQ" sz="1800" b="0" i="0" u="none" strike="noStrike" kern="1200" baseline="0" dirty="0">
                          <a:solidFill>
                            <a:schemeClr val="dk1"/>
                          </a:solidFill>
                          <a:latin typeface="+mn-lt"/>
                          <a:ea typeface="+mn-ea"/>
                          <a:cs typeface="+mn-cs"/>
                        </a:rPr>
                        <a:t>حرارة الغرفة، في الظلام، بضع ساعات</a:t>
                      </a:r>
                      <a:endParaRPr lang="en-US" dirty="0"/>
                    </a:p>
                  </a:txBody>
                  <a:tcPr/>
                </a:tc>
                <a:tc>
                  <a:txBody>
                    <a:bodyPr/>
                    <a:lstStyle/>
                    <a:p>
                      <a:r>
                        <a:rPr lang="en-US" sz="1800" b="0" i="0" u="none" strike="noStrike" kern="1200" baseline="0" dirty="0">
                          <a:solidFill>
                            <a:schemeClr val="dk1"/>
                          </a:solidFill>
                          <a:latin typeface="+mn-lt"/>
                          <a:ea typeface="+mn-ea"/>
                          <a:cs typeface="+mn-cs"/>
                        </a:rPr>
                        <a:t>60–20</a:t>
                      </a:r>
                      <a:endParaRPr lang="en-US" dirty="0"/>
                    </a:p>
                  </a:txBody>
                  <a:tcPr/>
                </a:tc>
                <a:tc>
                  <a:txBody>
                    <a:bodyPr/>
                    <a:lstStyle/>
                    <a:p>
                      <a:r>
                        <a:rPr lang="ar-IQ" sz="1800" b="0" i="0" u="none" strike="noStrike" kern="1200" baseline="0" dirty="0">
                          <a:solidFill>
                            <a:schemeClr val="dk1"/>
                          </a:solidFill>
                          <a:latin typeface="+mn-lt"/>
                          <a:ea typeface="+mn-ea"/>
                          <a:cs typeface="+mn-cs"/>
                        </a:rPr>
                        <a:t>جذور</a:t>
                      </a:r>
                    </a:p>
                    <a:p>
                      <a:r>
                        <a:rPr lang="en-US" sz="1800" b="0" i="0" u="none" strike="noStrike" kern="1200" baseline="0" dirty="0">
                          <a:solidFill>
                            <a:schemeClr val="dk1"/>
                          </a:solidFill>
                          <a:latin typeface="+mn-lt"/>
                          <a:ea typeface="+mn-ea"/>
                          <a:cs typeface="+mn-cs"/>
                        </a:rPr>
                        <a:t>Roots</a:t>
                      </a:r>
                      <a:endParaRPr lang="en-US" dirty="0"/>
                    </a:p>
                  </a:txBody>
                  <a:tcPr/>
                </a:tc>
                <a:tc>
                  <a:txBody>
                    <a:bodyPr/>
                    <a:lstStyle/>
                    <a:p>
                      <a:r>
                        <a:rPr lang="ar-IQ" sz="1800" b="0" i="0" u="none" strike="noStrike" kern="1200" baseline="0" dirty="0">
                          <a:solidFill>
                            <a:schemeClr val="dk1"/>
                          </a:solidFill>
                          <a:latin typeface="+mn-lt"/>
                          <a:ea typeface="+mn-ea"/>
                          <a:cs typeface="+mn-cs"/>
                        </a:rPr>
                        <a:t>ايفوربيا</a:t>
                      </a:r>
                    </a:p>
                    <a:p>
                      <a:r>
                        <a:rPr lang="en-US" sz="1800" b="0" i="0" u="none" strike="noStrike" kern="1200" baseline="0" dirty="0">
                          <a:solidFill>
                            <a:schemeClr val="dk1"/>
                          </a:solidFill>
                          <a:latin typeface="+mn-lt"/>
                          <a:ea typeface="+mn-ea"/>
                          <a:cs typeface="+mn-cs"/>
                        </a:rPr>
                        <a:t>Spurge</a:t>
                      </a:r>
                      <a:endParaRPr lang="en-US" dirty="0"/>
                    </a:p>
                  </a:txBody>
                  <a:tcPr/>
                </a:tc>
                <a:tc>
                  <a:txBody>
                    <a:bodyPr/>
                    <a:lstStyle/>
                    <a:p>
                      <a:r>
                        <a:rPr lang="en-US" sz="1800" b="0" i="1" u="none" strike="noStrike" kern="1200" baseline="0" dirty="0">
                          <a:solidFill>
                            <a:schemeClr val="dk1"/>
                          </a:solidFill>
                          <a:latin typeface="+mn-lt"/>
                          <a:ea typeface="+mn-ea"/>
                          <a:cs typeface="+mn-cs"/>
                        </a:rPr>
                        <a:t>Euphorbia </a:t>
                      </a:r>
                      <a:r>
                        <a:rPr lang="en-US" sz="1800" b="0" i="1" u="none" strike="noStrike" kern="1200" baseline="0" dirty="0" err="1">
                          <a:solidFill>
                            <a:schemeClr val="dk1"/>
                          </a:solidFill>
                          <a:latin typeface="+mn-lt"/>
                          <a:ea typeface="+mn-ea"/>
                          <a:cs typeface="+mn-cs"/>
                        </a:rPr>
                        <a:t>fischeriana</a:t>
                      </a:r>
                      <a:endParaRPr lang="en-US" dirty="0"/>
                    </a:p>
                  </a:txBody>
                  <a:tcPr/>
                </a:tc>
                <a:extLst>
                  <a:ext uri="{0D108BD9-81ED-4DB2-BD59-A6C34878D82A}">
                    <a16:rowId xmlns:a16="http://schemas.microsoft.com/office/drawing/2014/main" val="386266646"/>
                  </a:ext>
                </a:extLst>
              </a:tr>
              <a:tr h="642307">
                <a:tc>
                  <a:txBody>
                    <a:bodyPr/>
                    <a:lstStyle/>
                    <a:p>
                      <a:r>
                        <a:rPr lang="en-US" sz="1800" b="0" i="0" u="none" strike="noStrike" kern="1200" baseline="0" dirty="0">
                          <a:solidFill>
                            <a:schemeClr val="dk1"/>
                          </a:solidFill>
                          <a:latin typeface="+mn-lt"/>
                          <a:ea typeface="+mn-ea"/>
                          <a:cs typeface="+mn-cs"/>
                        </a:rPr>
                        <a:t>Vijayan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2019</a:t>
                      </a:r>
                      <a:endParaRPr lang="en-US" dirty="0"/>
                    </a:p>
                  </a:txBody>
                  <a:tcPr/>
                </a:tc>
                <a:tc>
                  <a:txBody>
                    <a:bodyPr/>
                    <a:lstStyle/>
                    <a:p>
                      <a:r>
                        <a:rPr lang="ar-IQ" sz="1800" b="0" i="0" u="none" strike="noStrike" kern="1200" baseline="0" dirty="0">
                          <a:solidFill>
                            <a:schemeClr val="dk1"/>
                          </a:solidFill>
                          <a:latin typeface="+mn-lt"/>
                          <a:ea typeface="+mn-ea"/>
                          <a:cs typeface="+mn-cs"/>
                        </a:rPr>
                        <a:t>ميكروويف، 30 ثانية</a:t>
                      </a:r>
                    </a:p>
                    <a:p>
                      <a:r>
                        <a:rPr lang="en-US" sz="1800" b="0" i="0" u="none" strike="noStrike" kern="1200" baseline="0" dirty="0">
                          <a:solidFill>
                            <a:schemeClr val="dk1"/>
                          </a:solidFill>
                          <a:latin typeface="+mn-lt"/>
                          <a:ea typeface="+mn-ea"/>
                          <a:cs typeface="+mn-cs"/>
                        </a:rPr>
                        <a:t>Microwave, 30 sec.</a:t>
                      </a:r>
                      <a:endParaRPr lang="en-US" dirty="0"/>
                    </a:p>
                  </a:txBody>
                  <a:tcPr/>
                </a:tc>
                <a:tc>
                  <a:txBody>
                    <a:bodyPr/>
                    <a:lstStyle/>
                    <a:p>
                      <a:r>
                        <a:rPr lang="en-US" sz="1800" b="0" i="0" u="none" strike="noStrike" kern="1200" baseline="0" dirty="0">
                          <a:solidFill>
                            <a:schemeClr val="dk1"/>
                          </a:solidFill>
                          <a:latin typeface="+mn-lt"/>
                          <a:ea typeface="+mn-ea"/>
                          <a:cs typeface="+mn-cs"/>
                        </a:rPr>
                        <a:t>50-20</a:t>
                      </a:r>
                      <a:endParaRPr lang="en-US" dirty="0"/>
                    </a:p>
                  </a:txBody>
                  <a:tcPr/>
                </a:tc>
                <a:tc>
                  <a:txBody>
                    <a:bodyPr/>
                    <a:lstStyle/>
                    <a:p>
                      <a:r>
                        <a:rPr lang="ar-IQ" sz="1800" b="0" i="0" u="none" strike="noStrike" kern="1200" baseline="0" dirty="0">
                          <a:solidFill>
                            <a:schemeClr val="dk1"/>
                          </a:solidFill>
                          <a:latin typeface="+mn-lt"/>
                          <a:ea typeface="+mn-ea"/>
                          <a:cs typeface="+mn-cs"/>
                        </a:rPr>
                        <a:t>اوراق</a:t>
                      </a:r>
                    </a:p>
                    <a:p>
                      <a:r>
                        <a:rPr lang="en-US" sz="1800" b="0" i="0" u="none" strike="noStrike" kern="1200" baseline="0" dirty="0">
                          <a:solidFill>
                            <a:schemeClr val="dk1"/>
                          </a:solidFill>
                          <a:latin typeface="+mn-lt"/>
                          <a:ea typeface="+mn-ea"/>
                          <a:cs typeface="+mn-cs"/>
                        </a:rPr>
                        <a:t>Leaves</a:t>
                      </a:r>
                      <a:endParaRPr lang="en-US" dirty="0"/>
                    </a:p>
                  </a:txBody>
                  <a:tcPr/>
                </a:tc>
                <a:tc>
                  <a:txBody>
                    <a:bodyPr/>
                    <a:lstStyle/>
                    <a:p>
                      <a:r>
                        <a:rPr lang="ar-IQ" sz="1800" b="0" i="0" u="none" strike="noStrike" kern="1200" baseline="0" dirty="0">
                          <a:solidFill>
                            <a:schemeClr val="dk1"/>
                          </a:solidFill>
                          <a:latin typeface="+mn-lt"/>
                          <a:ea typeface="+mn-ea"/>
                          <a:cs typeface="+mn-cs"/>
                        </a:rPr>
                        <a:t>بوهينيا- قدم الفيل</a:t>
                      </a:r>
                    </a:p>
                    <a:p>
                      <a:r>
                        <a:rPr lang="en-US" sz="1800" b="0" i="0" u="none" strike="noStrike" kern="1200" baseline="0" dirty="0">
                          <a:solidFill>
                            <a:schemeClr val="dk1"/>
                          </a:solidFill>
                          <a:latin typeface="+mn-lt"/>
                          <a:ea typeface="+mn-ea"/>
                          <a:cs typeface="+mn-cs"/>
                        </a:rPr>
                        <a:t>Camel's foot</a:t>
                      </a:r>
                      <a:endParaRPr lang="en-US" dirty="0"/>
                    </a:p>
                  </a:txBody>
                  <a:tcPr/>
                </a:tc>
                <a:tc>
                  <a:txBody>
                    <a:bodyPr/>
                    <a:lstStyle/>
                    <a:p>
                      <a:r>
                        <a:rPr lang="en-US" sz="1800" b="0" i="1" u="none" strike="noStrike" kern="1200" baseline="0" dirty="0">
                          <a:solidFill>
                            <a:schemeClr val="dk1"/>
                          </a:solidFill>
                          <a:latin typeface="+mn-lt"/>
                          <a:ea typeface="+mn-ea"/>
                          <a:cs typeface="+mn-cs"/>
                        </a:rPr>
                        <a:t>Bauhinia </a:t>
                      </a:r>
                      <a:r>
                        <a:rPr lang="en-US" sz="1800" b="0" i="1" u="none" strike="noStrike" kern="1200" baseline="0" dirty="0" err="1">
                          <a:solidFill>
                            <a:schemeClr val="dk1"/>
                          </a:solidFill>
                          <a:latin typeface="+mn-lt"/>
                          <a:ea typeface="+mn-ea"/>
                          <a:cs typeface="+mn-cs"/>
                        </a:rPr>
                        <a:t>purpurea</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4184474319"/>
                  </a:ext>
                </a:extLst>
              </a:tr>
              <a:tr h="917581">
                <a:tc>
                  <a:txBody>
                    <a:bodyPr/>
                    <a:lstStyle/>
                    <a:p>
                      <a:r>
                        <a:rPr lang="en-US" sz="1800" b="0" i="0" u="none" strike="noStrike" kern="1200" baseline="0" dirty="0" err="1">
                          <a:solidFill>
                            <a:schemeClr val="dk1"/>
                          </a:solidFill>
                          <a:latin typeface="+mn-lt"/>
                          <a:ea typeface="+mn-ea"/>
                          <a:cs typeface="+mn-cs"/>
                        </a:rPr>
                        <a:t>Dobrucka</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t>
                      </a:r>
                      <a:endParaRPr lang="en-US" dirty="0"/>
                    </a:p>
                  </a:txBody>
                  <a:tcPr/>
                </a:tc>
                <a:tc>
                  <a:txBody>
                    <a:bodyPr/>
                    <a:lstStyle/>
                    <a:p>
                      <a:r>
                        <a:rPr lang="en-US" sz="1800" b="0" i="0" u="none" strike="noStrike" kern="1200" baseline="0" dirty="0">
                          <a:solidFill>
                            <a:schemeClr val="dk1"/>
                          </a:solidFill>
                          <a:latin typeface="+mn-lt"/>
                          <a:ea typeface="+mn-ea"/>
                          <a:cs typeface="+mn-cs"/>
                        </a:rPr>
                        <a:t>80 C, 24 hours </a:t>
                      </a:r>
                      <a:endParaRPr lang="en-US" dirty="0"/>
                    </a:p>
                  </a:txBody>
                  <a:tcPr/>
                </a:tc>
                <a:tc>
                  <a:txBody>
                    <a:bodyPr/>
                    <a:lstStyle/>
                    <a:p>
                      <a:r>
                        <a:rPr lang="en-US" dirty="0"/>
                        <a:t>10</a:t>
                      </a:r>
                    </a:p>
                  </a:txBody>
                  <a:tcPr/>
                </a:tc>
                <a:tc>
                  <a:txBody>
                    <a:bodyPr/>
                    <a:lstStyle/>
                    <a:p>
                      <a:r>
                        <a:rPr lang="ar-IQ" sz="1800" b="0" i="0" u="none" strike="noStrike" kern="1200" baseline="0" dirty="0">
                          <a:solidFill>
                            <a:schemeClr val="dk1"/>
                          </a:solidFill>
                          <a:latin typeface="+mn-lt"/>
                          <a:ea typeface="+mn-ea"/>
                          <a:cs typeface="+mn-cs"/>
                        </a:rPr>
                        <a:t>أزهار</a:t>
                      </a:r>
                    </a:p>
                    <a:p>
                      <a:r>
                        <a:rPr lang="en-US" sz="1800" b="0" i="0" u="none" strike="noStrike" kern="1200" baseline="0" dirty="0">
                          <a:solidFill>
                            <a:schemeClr val="dk1"/>
                          </a:solidFill>
                          <a:latin typeface="+mn-lt"/>
                          <a:ea typeface="+mn-ea"/>
                          <a:cs typeface="+mn-cs"/>
                        </a:rPr>
                        <a:t>Flowers</a:t>
                      </a:r>
                      <a:endParaRPr lang="en-US" dirty="0"/>
                    </a:p>
                  </a:txBody>
                  <a:tcPr/>
                </a:tc>
                <a:tc>
                  <a:txBody>
                    <a:bodyPr/>
                    <a:lstStyle/>
                    <a:p>
                      <a:r>
                        <a:rPr lang="ar-IQ" sz="1800" b="0" i="0" u="none" strike="noStrike" kern="1200" baseline="0" dirty="0">
                          <a:solidFill>
                            <a:schemeClr val="dk1"/>
                          </a:solidFill>
                          <a:latin typeface="+mn-lt"/>
                          <a:ea typeface="+mn-ea"/>
                          <a:cs typeface="+mn-cs"/>
                        </a:rPr>
                        <a:t>بيتونيا</a:t>
                      </a:r>
                    </a:p>
                    <a:p>
                      <a:r>
                        <a:rPr lang="en-US" sz="1800" b="0" i="0" u="none" strike="noStrike" kern="1200" baseline="0" dirty="0">
                          <a:solidFill>
                            <a:schemeClr val="dk1"/>
                          </a:solidFill>
                          <a:latin typeface="+mn-lt"/>
                          <a:ea typeface="+mn-ea"/>
                          <a:cs typeface="+mn-cs"/>
                        </a:rPr>
                        <a:t>common </a:t>
                      </a:r>
                      <a:r>
                        <a:rPr lang="en-US" sz="1800" b="0" i="0" u="none" strike="noStrike" kern="1200" baseline="0" dirty="0" err="1">
                          <a:solidFill>
                            <a:schemeClr val="dk1"/>
                          </a:solidFill>
                          <a:latin typeface="+mn-lt"/>
                          <a:ea typeface="+mn-ea"/>
                          <a:cs typeface="+mn-cs"/>
                        </a:rPr>
                        <a:t>hedgenettle</a:t>
                      </a:r>
                      <a:endParaRPr lang="en-US" dirty="0"/>
                    </a:p>
                  </a:txBody>
                  <a:tcPr/>
                </a:tc>
                <a:tc>
                  <a:txBody>
                    <a:bodyPr/>
                    <a:lstStyle/>
                    <a:p>
                      <a:r>
                        <a:rPr lang="en-US" sz="1800" b="0" i="1" u="none" strike="noStrike" kern="1200" baseline="0" dirty="0" err="1">
                          <a:solidFill>
                            <a:schemeClr val="dk1"/>
                          </a:solidFill>
                          <a:latin typeface="+mn-lt"/>
                          <a:ea typeface="+mn-ea"/>
                          <a:cs typeface="+mn-cs"/>
                        </a:rPr>
                        <a:t>Betonica</a:t>
                      </a:r>
                      <a:r>
                        <a:rPr lang="en-US" sz="1800" b="0" i="1" u="none" strike="noStrike" kern="1200" baseline="0" dirty="0">
                          <a:solidFill>
                            <a:schemeClr val="dk1"/>
                          </a:solidFill>
                          <a:latin typeface="+mn-lt"/>
                          <a:ea typeface="+mn-ea"/>
                          <a:cs typeface="+mn-cs"/>
                        </a:rPr>
                        <a:t> officinalis </a:t>
                      </a:r>
                      <a:r>
                        <a:rPr lang="en-US" sz="1800" b="0" i="0" u="none" strike="noStrike" kern="1200" baseline="0" dirty="0">
                          <a:solidFill>
                            <a:schemeClr val="dk1"/>
                          </a:solidFill>
                          <a:latin typeface="+mn-lt"/>
                          <a:ea typeface="+mn-ea"/>
                          <a:cs typeface="+mn-cs"/>
                        </a:rPr>
                        <a:t>L.</a:t>
                      </a:r>
                      <a:endParaRPr lang="en-US" dirty="0"/>
                    </a:p>
                  </a:txBody>
                  <a:tcPr/>
                </a:tc>
                <a:extLst>
                  <a:ext uri="{0D108BD9-81ED-4DB2-BD59-A6C34878D82A}">
                    <a16:rowId xmlns:a16="http://schemas.microsoft.com/office/drawing/2014/main" val="4047784186"/>
                  </a:ext>
                </a:extLst>
              </a:tr>
              <a:tr h="642307">
                <a:tc>
                  <a:txBody>
                    <a:bodyPr/>
                    <a:lstStyle/>
                    <a:p>
                      <a:r>
                        <a:rPr lang="en-US" sz="1800" b="0" i="0" u="none" strike="noStrike" kern="1200" baseline="0" dirty="0" err="1">
                          <a:solidFill>
                            <a:schemeClr val="dk1"/>
                          </a:solidFill>
                          <a:latin typeface="+mn-lt"/>
                          <a:ea typeface="+mn-ea"/>
                          <a:cs typeface="+mn-cs"/>
                        </a:rPr>
                        <a:t>Chokkalingam</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2019</a:t>
                      </a:r>
                      <a:endParaRPr lang="en-US" dirty="0"/>
                    </a:p>
                  </a:txBody>
                  <a:tcPr/>
                </a:tc>
                <a:tc>
                  <a:txBody>
                    <a:bodyPr/>
                    <a:lstStyle/>
                    <a:p>
                      <a:r>
                        <a:rPr lang="en-US" sz="1800" b="0" i="0" u="none" strike="noStrike" kern="1200" baseline="0" dirty="0">
                          <a:solidFill>
                            <a:schemeClr val="dk1"/>
                          </a:solidFill>
                          <a:latin typeface="+mn-lt"/>
                          <a:ea typeface="+mn-ea"/>
                          <a:cs typeface="+mn-cs"/>
                        </a:rPr>
                        <a:t>80 C, 75 seconds </a:t>
                      </a:r>
                      <a:endParaRPr lang="en-US" dirty="0"/>
                    </a:p>
                  </a:txBody>
                  <a:tcPr/>
                </a:tc>
                <a:tc>
                  <a:txBody>
                    <a:bodyPr/>
                    <a:lstStyle/>
                    <a:p>
                      <a:r>
                        <a:rPr lang="en-US" dirty="0"/>
                        <a:t>100-20</a:t>
                      </a:r>
                    </a:p>
                  </a:txBody>
                  <a:tcPr/>
                </a:tc>
                <a:tc>
                  <a:txBody>
                    <a:bodyPr/>
                    <a:lstStyle/>
                    <a:p>
                      <a:r>
                        <a:rPr lang="ar-IQ" sz="1800" b="0" i="0" u="none" strike="noStrike" kern="1200" baseline="0" dirty="0">
                          <a:solidFill>
                            <a:schemeClr val="dk1"/>
                          </a:solidFill>
                          <a:latin typeface="+mn-lt"/>
                          <a:ea typeface="+mn-ea"/>
                          <a:cs typeface="+mn-cs"/>
                        </a:rPr>
                        <a:t>ثمار</a:t>
                      </a:r>
                    </a:p>
                    <a:p>
                      <a:r>
                        <a:rPr lang="en-US" sz="1800" b="0" i="0" u="none" strike="noStrike" kern="1200" baseline="0" dirty="0">
                          <a:solidFill>
                            <a:schemeClr val="dk1"/>
                          </a:solidFill>
                          <a:latin typeface="+mn-lt"/>
                          <a:ea typeface="+mn-ea"/>
                          <a:cs typeface="+mn-cs"/>
                        </a:rPr>
                        <a:t>Fruits</a:t>
                      </a:r>
                      <a:endParaRPr lang="en-US" dirty="0"/>
                    </a:p>
                  </a:txBody>
                  <a:tcPr/>
                </a:tc>
                <a:tc>
                  <a:txBody>
                    <a:bodyPr/>
                    <a:lstStyle/>
                    <a:p>
                      <a:r>
                        <a:rPr lang="ar-IQ" sz="1800" b="0" i="0" u="none" strike="noStrike" kern="1200" baseline="0" dirty="0">
                          <a:solidFill>
                            <a:schemeClr val="dk1"/>
                          </a:solidFill>
                          <a:latin typeface="+mn-lt"/>
                          <a:ea typeface="+mn-ea"/>
                          <a:cs typeface="+mn-cs"/>
                        </a:rPr>
                        <a:t>العوسج الصيني</a:t>
                      </a:r>
                    </a:p>
                    <a:p>
                      <a:r>
                        <a:rPr lang="en-US" sz="1800" b="0" i="0" u="none" strike="noStrike" kern="1200" baseline="0" dirty="0">
                          <a:solidFill>
                            <a:schemeClr val="dk1"/>
                          </a:solidFill>
                          <a:latin typeface="+mn-lt"/>
                          <a:ea typeface="+mn-ea"/>
                          <a:cs typeface="+mn-cs"/>
                        </a:rPr>
                        <a:t>Chinese wolfberry</a:t>
                      </a:r>
                      <a:endParaRPr lang="en-US" dirty="0"/>
                    </a:p>
                  </a:txBody>
                  <a:tcPr/>
                </a:tc>
                <a:tc>
                  <a:txBody>
                    <a:bodyPr/>
                    <a:lstStyle/>
                    <a:p>
                      <a:r>
                        <a:rPr lang="en-US" sz="1800" b="0" i="1" u="none" strike="noStrike" kern="1200" baseline="0" dirty="0" err="1">
                          <a:solidFill>
                            <a:schemeClr val="dk1"/>
                          </a:solidFill>
                          <a:latin typeface="+mn-lt"/>
                          <a:ea typeface="+mn-ea"/>
                          <a:cs typeface="+mn-cs"/>
                        </a:rPr>
                        <a:t>Lycium</a:t>
                      </a:r>
                      <a:r>
                        <a:rPr lang="en-US" sz="1800" b="0" i="1" u="none" strike="noStrike" kern="1200" baseline="0" dirty="0">
                          <a:solidFill>
                            <a:schemeClr val="dk1"/>
                          </a:solidFill>
                          <a:latin typeface="+mn-lt"/>
                          <a:ea typeface="+mn-ea"/>
                          <a:cs typeface="+mn-cs"/>
                        </a:rPr>
                        <a:t> </a:t>
                      </a:r>
                      <a:r>
                        <a:rPr lang="en-US" sz="1800" b="0" i="1" u="none" strike="noStrike" kern="1200" baseline="0" dirty="0" err="1">
                          <a:solidFill>
                            <a:schemeClr val="dk1"/>
                          </a:solidFill>
                          <a:latin typeface="+mn-lt"/>
                          <a:ea typeface="+mn-ea"/>
                          <a:cs typeface="+mn-cs"/>
                        </a:rPr>
                        <a:t>chinense</a:t>
                      </a:r>
                      <a:r>
                        <a:rPr lang="en-US" sz="1800" b="0" i="1" u="none" strike="noStrike" kern="1200" baseline="0" dirty="0">
                          <a:solidFill>
                            <a:schemeClr val="dk1"/>
                          </a:solidFill>
                          <a:latin typeface="+mn-lt"/>
                          <a:ea typeface="+mn-ea"/>
                          <a:cs typeface="+mn-cs"/>
                        </a:rPr>
                        <a:t> </a:t>
                      </a:r>
                      <a:r>
                        <a:rPr lang="en-US" sz="1800" b="0" i="0" u="none" strike="noStrike" kern="1200" baseline="0" dirty="0">
                          <a:solidFill>
                            <a:schemeClr val="dk1"/>
                          </a:solidFill>
                          <a:latin typeface="+mn-lt"/>
                          <a:ea typeface="+mn-ea"/>
                          <a:cs typeface="+mn-cs"/>
                        </a:rPr>
                        <a:t>Mill</a:t>
                      </a:r>
                      <a:endParaRPr lang="en-US" dirty="0"/>
                    </a:p>
                  </a:txBody>
                  <a:tcPr/>
                </a:tc>
                <a:extLst>
                  <a:ext uri="{0D108BD9-81ED-4DB2-BD59-A6C34878D82A}">
                    <a16:rowId xmlns:a16="http://schemas.microsoft.com/office/drawing/2014/main" val="1308408658"/>
                  </a:ext>
                </a:extLst>
              </a:tr>
            </a:tbl>
          </a:graphicData>
        </a:graphic>
      </p:graphicFrame>
    </p:spTree>
    <p:extLst>
      <p:ext uri="{BB962C8B-B14F-4D97-AF65-F5344CB8AC3E}">
        <p14:creationId xmlns:p14="http://schemas.microsoft.com/office/powerpoint/2010/main" val="21095444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23038-E2FF-45AD-9D83-C8CDFF03D490}"/>
              </a:ext>
            </a:extLst>
          </p:cNvPr>
          <p:cNvSpPr>
            <a:spLocks noGrp="1"/>
          </p:cNvSpPr>
          <p:nvPr>
            <p:ph type="title"/>
          </p:nvPr>
        </p:nvSpPr>
        <p:spPr/>
        <p:txBody>
          <a:bodyPr>
            <a:noAutofit/>
          </a:bodyPr>
          <a:lstStyle/>
          <a:p>
            <a:pPr algn="r" rtl="1"/>
            <a:r>
              <a:rPr lang="ar-IQ" sz="4000" dirty="0"/>
              <a:t>التخليق الحيوي لجسيمات الأكاسيد المعدنية النانوية</a:t>
            </a:r>
            <a:endParaRPr lang="en-US" sz="4000" dirty="0"/>
          </a:p>
        </p:txBody>
      </p:sp>
      <p:sp>
        <p:nvSpPr>
          <p:cNvPr id="3" name="Content Placeholder 2">
            <a:extLst>
              <a:ext uri="{FF2B5EF4-FFF2-40B4-BE49-F238E27FC236}">
                <a16:creationId xmlns:a16="http://schemas.microsoft.com/office/drawing/2014/main" id="{EEEB0904-7CD0-4C13-8B40-54C65702D366}"/>
              </a:ext>
            </a:extLst>
          </p:cNvPr>
          <p:cNvSpPr>
            <a:spLocks noGrp="1"/>
          </p:cNvSpPr>
          <p:nvPr>
            <p:ph idx="1"/>
          </p:nvPr>
        </p:nvSpPr>
        <p:spPr>
          <a:xfrm>
            <a:off x="1086679" y="2015732"/>
            <a:ext cx="10455964" cy="3450613"/>
          </a:xfrm>
        </p:spPr>
        <p:txBody>
          <a:bodyPr anchor="ctr">
            <a:normAutofit/>
          </a:bodyPr>
          <a:lstStyle/>
          <a:p>
            <a:pPr marL="0" indent="0" algn="just" rtl="1">
              <a:lnSpc>
                <a:spcPct val="150000"/>
              </a:lnSpc>
              <a:buNone/>
            </a:pPr>
            <a:r>
              <a:rPr lang="ar-IQ" sz="3200" dirty="0">
                <a:cs typeface="+mj-cs"/>
              </a:rPr>
              <a:t>تحتل الاكاسيد المعدنية مكانة مهمة في تطبيقات النانو نظرا لكونها انصاف نواقل جيدة وهي لذلك تستخدم على نطاق واسع في تركيب اجهزة الاستشعار، وخلايا الوقود، والاجهزة </a:t>
            </a:r>
            <a:r>
              <a:rPr lang="ar-IQ" sz="3200" dirty="0" smtClean="0">
                <a:cs typeface="+mj-cs"/>
              </a:rPr>
              <a:t>الكهرومغناطيسية </a:t>
            </a:r>
            <a:r>
              <a:rPr lang="ar-IQ" sz="3200" dirty="0">
                <a:cs typeface="+mj-cs"/>
              </a:rPr>
              <a:t>والطلاء ضد التآكل وكذلك المحفزات.</a:t>
            </a:r>
          </a:p>
          <a:p>
            <a:pPr marL="0" indent="0" algn="r" rtl="1">
              <a:lnSpc>
                <a:spcPct val="150000"/>
              </a:lnSpc>
              <a:buNone/>
            </a:pPr>
            <a:r>
              <a:rPr lang="ar-IQ" sz="3200" dirty="0">
                <a:cs typeface="+mj-cs"/>
              </a:rPr>
              <a:t>من هذه الاكاسيد :</a:t>
            </a:r>
            <a:endParaRPr lang="en-US" sz="3200" dirty="0">
              <a:cs typeface="+mj-cs"/>
            </a:endParaRPr>
          </a:p>
        </p:txBody>
      </p:sp>
    </p:spTree>
    <p:extLst>
      <p:ext uri="{BB962C8B-B14F-4D97-AF65-F5344CB8AC3E}">
        <p14:creationId xmlns:p14="http://schemas.microsoft.com/office/powerpoint/2010/main" val="7059049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E752-E917-491B-88D5-3DE2A1E2BBA0}"/>
              </a:ext>
            </a:extLst>
          </p:cNvPr>
          <p:cNvSpPr>
            <a:spLocks noGrp="1"/>
          </p:cNvSpPr>
          <p:nvPr>
            <p:ph type="title"/>
          </p:nvPr>
        </p:nvSpPr>
        <p:spPr/>
        <p:txBody>
          <a:bodyPr/>
          <a:lstStyle/>
          <a:p>
            <a:pPr algn="r" rtl="1"/>
            <a:r>
              <a:rPr lang="ar-IQ" dirty="0">
                <a:solidFill>
                  <a:srgbClr val="FF0000"/>
                </a:solidFill>
              </a:rPr>
              <a:t>اوكسيد الزنك النانوي</a:t>
            </a:r>
            <a:endParaRPr lang="en-US" dirty="0">
              <a:solidFill>
                <a:srgbClr val="FF0000"/>
              </a:solidFill>
            </a:endParaRPr>
          </a:p>
        </p:txBody>
      </p:sp>
      <p:sp>
        <p:nvSpPr>
          <p:cNvPr id="3" name="Content Placeholder 2">
            <a:extLst>
              <a:ext uri="{FF2B5EF4-FFF2-40B4-BE49-F238E27FC236}">
                <a16:creationId xmlns:a16="http://schemas.microsoft.com/office/drawing/2014/main" id="{DB6ED6B0-1979-4D10-9DE0-DBEEF0CCDBED}"/>
              </a:ext>
            </a:extLst>
          </p:cNvPr>
          <p:cNvSpPr>
            <a:spLocks noGrp="1"/>
          </p:cNvSpPr>
          <p:nvPr>
            <p:ph idx="1"/>
          </p:nvPr>
        </p:nvSpPr>
        <p:spPr>
          <a:xfrm>
            <a:off x="914401" y="2015732"/>
            <a:ext cx="10561982" cy="3450613"/>
          </a:xfrm>
        </p:spPr>
        <p:txBody>
          <a:bodyPr>
            <a:noAutofit/>
          </a:bodyPr>
          <a:lstStyle/>
          <a:p>
            <a:pPr marL="0" indent="0" algn="just" rtl="1">
              <a:buNone/>
            </a:pPr>
            <a:r>
              <a:rPr lang="ar-IQ" sz="3200" dirty="0"/>
              <a:t>اكتسب اوكسيد الزنك اهتماما كبيرا من قبل الباحثين بسبب خصائصه الكبيرة مثل الموصلية الجيدة والاستقرار الكيميائي والخصائص التحفيزية والاهم من ذلك الانشطة المضادة للفطور والبكتيريا والفيروسات دون ان يسبب سمية التي جعلت لجسيمات اوكسيد الزنك تطبيقات طبية وصناعية.</a:t>
            </a:r>
          </a:p>
          <a:p>
            <a:pPr marL="0" indent="0" algn="just" rtl="1">
              <a:buNone/>
            </a:pPr>
            <a:r>
              <a:rPr lang="ar-IQ" sz="3200" dirty="0"/>
              <a:t>كما وجد ان اوكسيد الزنك النانوي يمتلك اصطفائية في استهداف الخلايا السرطانية وكذلك بدائيات النوى حيث يؤثر في البكتريا السالبة والموجبة الغرام.</a:t>
            </a:r>
          </a:p>
          <a:p>
            <a:pPr marL="0" indent="0" algn="just" rtl="1">
              <a:buNone/>
            </a:pPr>
            <a:endParaRPr lang="en-US" sz="3200" dirty="0"/>
          </a:p>
        </p:txBody>
      </p:sp>
    </p:spTree>
    <p:extLst>
      <p:ext uri="{BB962C8B-B14F-4D97-AF65-F5344CB8AC3E}">
        <p14:creationId xmlns:p14="http://schemas.microsoft.com/office/powerpoint/2010/main" val="1966662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just" rtl="1">
              <a:lnSpc>
                <a:spcPct val="150000"/>
              </a:lnSpc>
              <a:buClr>
                <a:srgbClr val="B71E42"/>
              </a:buClr>
            </a:pPr>
            <a:r>
              <a:rPr lang="ar-IQ" sz="3200" dirty="0">
                <a:solidFill>
                  <a:prstClr val="black"/>
                </a:solidFill>
                <a:cs typeface="Times New Roman" panose="02020603050405020304" pitchFamily="18" charset="0"/>
              </a:rPr>
              <a:t> ويعتني علم النانو بتطبيق استخدامات المواد النانوية في مجالات العلوم المختلفة متضمنة الأنظمة البيولوجية والطبية لخلق مواد ذات مواصفات مميزة حديثة </a:t>
            </a:r>
            <a:r>
              <a:rPr lang="en-US" sz="3200" dirty="0">
                <a:solidFill>
                  <a:prstClr val="black"/>
                </a:solidFill>
              </a:rPr>
              <a:t>Khan et al., 2019 ; </a:t>
            </a:r>
            <a:r>
              <a:rPr lang="en-US" sz="3200" dirty="0" err="1">
                <a:solidFill>
                  <a:prstClr val="black"/>
                </a:solidFill>
              </a:rPr>
              <a:t>Chichiriccó</a:t>
            </a:r>
            <a:r>
              <a:rPr lang="en-US" sz="3200" dirty="0">
                <a:solidFill>
                  <a:prstClr val="black"/>
                </a:solidFill>
              </a:rPr>
              <a:t> and </a:t>
            </a:r>
            <a:r>
              <a:rPr lang="en-US" sz="3200" dirty="0" err="1">
                <a:solidFill>
                  <a:prstClr val="black"/>
                </a:solidFill>
              </a:rPr>
              <a:t>Poma</a:t>
            </a:r>
            <a:r>
              <a:rPr lang="en-US" sz="3200" dirty="0">
                <a:solidFill>
                  <a:prstClr val="black"/>
                </a:solidFill>
              </a:rPr>
              <a:t>, 2015 ). </a:t>
            </a:r>
            <a:r>
              <a:rPr lang="ar-IQ" sz="3200" dirty="0">
                <a:solidFill>
                  <a:prstClr val="black"/>
                </a:solidFill>
                <a:cs typeface="Times New Roman" panose="02020603050405020304" pitchFamily="18" charset="0"/>
              </a:rPr>
              <a:t>)</a:t>
            </a:r>
            <a:endParaRPr lang="en-US" sz="3200" dirty="0" smtClean="0">
              <a:solidFill>
                <a:prstClr val="black"/>
              </a:solidFill>
            </a:endParaRPr>
          </a:p>
          <a:p>
            <a:pPr>
              <a:lnSpc>
                <a:spcPct val="150000"/>
              </a:lnSpc>
            </a:pPr>
            <a:endParaRPr lang="en-US" sz="3200" dirty="0"/>
          </a:p>
        </p:txBody>
      </p:sp>
    </p:spTree>
    <p:extLst>
      <p:ext uri="{BB962C8B-B14F-4D97-AF65-F5344CB8AC3E}">
        <p14:creationId xmlns:p14="http://schemas.microsoft.com/office/powerpoint/2010/main" val="118450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480A2-0683-46D6-ABD6-87FC87B3B9ED}"/>
              </a:ext>
            </a:extLst>
          </p:cNvPr>
          <p:cNvSpPr>
            <a:spLocks noGrp="1"/>
          </p:cNvSpPr>
          <p:nvPr>
            <p:ph idx="1"/>
          </p:nvPr>
        </p:nvSpPr>
        <p:spPr>
          <a:xfrm>
            <a:off x="949122" y="287516"/>
            <a:ext cx="10469216" cy="5866396"/>
          </a:xfrm>
        </p:spPr>
        <p:txBody>
          <a:bodyPr>
            <a:noAutofit/>
          </a:bodyPr>
          <a:lstStyle/>
          <a:p>
            <a:pPr marL="0" indent="0" algn="just" rtl="1">
              <a:lnSpc>
                <a:spcPct val="150000"/>
              </a:lnSpc>
              <a:buNone/>
            </a:pPr>
            <a:r>
              <a:rPr lang="ar-IQ" sz="3200" dirty="0">
                <a:cs typeface="+mj-cs"/>
              </a:rPr>
              <a:t>اجريت دراسات عديدة استخدمت فيها المستخلصات النباتية في تصنيع اوكسيد الزنك النانوي حيث استخدم </a:t>
            </a:r>
            <a:r>
              <a:rPr lang="en-US" sz="3200" dirty="0">
                <a:cs typeface="+mj-cs"/>
              </a:rPr>
              <a:t>Liu </a:t>
            </a:r>
            <a:r>
              <a:rPr lang="en-US" sz="3200" i="1" dirty="0">
                <a:cs typeface="+mj-cs"/>
              </a:rPr>
              <a:t>et al</a:t>
            </a:r>
            <a:r>
              <a:rPr lang="en-US" sz="3200" dirty="0">
                <a:cs typeface="+mj-cs"/>
              </a:rPr>
              <a:t>.</a:t>
            </a:r>
            <a:r>
              <a:rPr lang="ar-IQ" sz="3200" dirty="0">
                <a:cs typeface="+mj-cs"/>
              </a:rPr>
              <a:t>( 2020 )جذور الفجل (</a:t>
            </a:r>
            <a:r>
              <a:rPr lang="en-US" sz="3200" i="1" dirty="0" err="1">
                <a:cs typeface="+mj-cs"/>
              </a:rPr>
              <a:t>Raphanus</a:t>
            </a:r>
            <a:r>
              <a:rPr lang="en-US" sz="3200" i="1" dirty="0">
                <a:cs typeface="+mj-cs"/>
              </a:rPr>
              <a:t> sativus </a:t>
            </a:r>
            <a:r>
              <a:rPr lang="en-US" sz="3200" dirty="0">
                <a:cs typeface="+mj-cs"/>
              </a:rPr>
              <a:t>L.</a:t>
            </a:r>
            <a:r>
              <a:rPr lang="ar-IQ" sz="3200" dirty="0">
                <a:cs typeface="+mj-cs"/>
              </a:rPr>
              <a:t> ) اذ تم تجفيف الجذر وطحنه ثم تعليقه في ماء مقطر وغليه لمدة 30 دقيقة. تم تجهيز 50 مل من محلول ثنائي خلات الزنك ( 0.1 مول/لتر) واضيف له مستخلص جذور الفجل قطرة قطرة مع التحريك المستمر والتسخين عند 80 ° س حتى تشكل راسب خفيف. بينت صور المجهر الإلكتروني النافذ ان جسيمات اوكسيد الزنك كروية الشكل بقطر في حدود 25 - 40 نانومتر ومجتمعة في </a:t>
            </a:r>
            <a:r>
              <a:rPr lang="ar-IQ" sz="3200" dirty="0" err="1" smtClean="0">
                <a:cs typeface="+mj-cs"/>
              </a:rPr>
              <a:t>سلاسل.والجدول</a:t>
            </a:r>
            <a:r>
              <a:rPr lang="ar-IQ" sz="3200" dirty="0" smtClean="0">
                <a:cs typeface="+mj-cs"/>
              </a:rPr>
              <a:t> </a:t>
            </a:r>
            <a:r>
              <a:rPr lang="ar-IQ" sz="3200" dirty="0">
                <a:cs typeface="+mj-cs"/>
              </a:rPr>
              <a:t>التالي يوضح بعض هذه الطرق</a:t>
            </a:r>
          </a:p>
          <a:p>
            <a:pPr marL="0" indent="0" algn="just" rtl="1">
              <a:lnSpc>
                <a:spcPct val="150000"/>
              </a:lnSpc>
              <a:buNone/>
            </a:pPr>
            <a:endParaRPr lang="en-US" sz="3200" dirty="0">
              <a:cs typeface="+mj-cs"/>
            </a:endParaRPr>
          </a:p>
        </p:txBody>
      </p:sp>
    </p:spTree>
    <p:extLst>
      <p:ext uri="{BB962C8B-B14F-4D97-AF65-F5344CB8AC3E}">
        <p14:creationId xmlns:p14="http://schemas.microsoft.com/office/powerpoint/2010/main" val="3421093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B199D-0253-4DD9-8350-5806E1840971}"/>
              </a:ext>
            </a:extLst>
          </p:cNvPr>
          <p:cNvSpPr>
            <a:spLocks noGrp="1"/>
          </p:cNvSpPr>
          <p:nvPr>
            <p:ph type="title"/>
          </p:nvPr>
        </p:nvSpPr>
        <p:spPr>
          <a:xfrm>
            <a:off x="1451579" y="804519"/>
            <a:ext cx="9603275" cy="1037533"/>
          </a:xfrm>
        </p:spPr>
        <p:txBody>
          <a:bodyPr/>
          <a:lstStyle/>
          <a:p>
            <a:pPr algn="ctr"/>
            <a:r>
              <a:rPr lang="en-US" b="1" dirty="0">
                <a:solidFill>
                  <a:srgbClr val="FF0000"/>
                </a:solidFill>
              </a:rPr>
              <a:t>Table 3</a:t>
            </a:r>
            <a:r>
              <a:rPr lang="en-US" dirty="0">
                <a:solidFill>
                  <a:srgbClr val="FF0000"/>
                </a:solidFill>
              </a:rPr>
              <a:t>. Biosynthesis of zinc oxide nanoparticles using different plant parts</a:t>
            </a:r>
          </a:p>
        </p:txBody>
      </p:sp>
      <p:graphicFrame>
        <p:nvGraphicFramePr>
          <p:cNvPr id="4" name="Content Placeholder 3">
            <a:extLst>
              <a:ext uri="{FF2B5EF4-FFF2-40B4-BE49-F238E27FC236}">
                <a16:creationId xmlns:a16="http://schemas.microsoft.com/office/drawing/2014/main" id="{54C0DFB5-A496-4C7A-A2A8-B51967DEFCE4}"/>
              </a:ext>
            </a:extLst>
          </p:cNvPr>
          <p:cNvGraphicFramePr>
            <a:graphicFrameLocks noGrp="1"/>
          </p:cNvGraphicFramePr>
          <p:nvPr>
            <p:ph idx="1"/>
            <p:extLst>
              <p:ext uri="{D42A27DB-BD31-4B8C-83A1-F6EECF244321}">
                <p14:modId xmlns:p14="http://schemas.microsoft.com/office/powerpoint/2010/main" val="3271562911"/>
              </p:ext>
            </p:extLst>
          </p:nvPr>
        </p:nvGraphicFramePr>
        <p:xfrm>
          <a:off x="159025" y="1855304"/>
          <a:ext cx="11834190" cy="4291272"/>
        </p:xfrm>
        <a:graphic>
          <a:graphicData uri="http://schemas.openxmlformats.org/drawingml/2006/table">
            <a:tbl>
              <a:tblPr firstRow="1" bandRow="1">
                <a:tableStyleId>{5C22544A-7EE6-4342-B048-85BDC9FD1C3A}</a:tableStyleId>
              </a:tblPr>
              <a:tblGrid>
                <a:gridCol w="1972365">
                  <a:extLst>
                    <a:ext uri="{9D8B030D-6E8A-4147-A177-3AD203B41FA5}">
                      <a16:colId xmlns:a16="http://schemas.microsoft.com/office/drawing/2014/main" val="1778896906"/>
                    </a:ext>
                  </a:extLst>
                </a:gridCol>
                <a:gridCol w="1972365">
                  <a:extLst>
                    <a:ext uri="{9D8B030D-6E8A-4147-A177-3AD203B41FA5}">
                      <a16:colId xmlns:a16="http://schemas.microsoft.com/office/drawing/2014/main" val="1231094299"/>
                    </a:ext>
                  </a:extLst>
                </a:gridCol>
                <a:gridCol w="1972365">
                  <a:extLst>
                    <a:ext uri="{9D8B030D-6E8A-4147-A177-3AD203B41FA5}">
                      <a16:colId xmlns:a16="http://schemas.microsoft.com/office/drawing/2014/main" val="577444599"/>
                    </a:ext>
                  </a:extLst>
                </a:gridCol>
                <a:gridCol w="1972365">
                  <a:extLst>
                    <a:ext uri="{9D8B030D-6E8A-4147-A177-3AD203B41FA5}">
                      <a16:colId xmlns:a16="http://schemas.microsoft.com/office/drawing/2014/main" val="2441484702"/>
                    </a:ext>
                  </a:extLst>
                </a:gridCol>
                <a:gridCol w="1972365">
                  <a:extLst>
                    <a:ext uri="{9D8B030D-6E8A-4147-A177-3AD203B41FA5}">
                      <a16:colId xmlns:a16="http://schemas.microsoft.com/office/drawing/2014/main" val="3431278004"/>
                    </a:ext>
                  </a:extLst>
                </a:gridCol>
                <a:gridCol w="1972365">
                  <a:extLst>
                    <a:ext uri="{9D8B030D-6E8A-4147-A177-3AD203B41FA5}">
                      <a16:colId xmlns:a16="http://schemas.microsoft.com/office/drawing/2014/main" val="3256615415"/>
                    </a:ext>
                  </a:extLst>
                </a:gridCol>
              </a:tblGrid>
              <a:tr h="860937">
                <a:tc>
                  <a:txBody>
                    <a:bodyPr/>
                    <a:lstStyle/>
                    <a:p>
                      <a:pPr algn="ctr"/>
                      <a:r>
                        <a:rPr lang="ar-IQ" sz="1600" b="1" i="0" u="none" strike="noStrike" kern="1200" baseline="0" dirty="0">
                          <a:solidFill>
                            <a:schemeClr val="lt1"/>
                          </a:solidFill>
                          <a:latin typeface="+mn-lt"/>
                          <a:ea typeface="+mn-ea"/>
                          <a:cs typeface="+mn-cs"/>
                        </a:rPr>
                        <a:t>المرجع</a:t>
                      </a:r>
                    </a:p>
                    <a:p>
                      <a:pPr algn="ctr"/>
                      <a:r>
                        <a:rPr lang="en-US" sz="1600" b="1" i="0" u="none" strike="noStrike" kern="1200" baseline="0" dirty="0">
                          <a:solidFill>
                            <a:schemeClr val="lt1"/>
                          </a:solidFill>
                          <a:latin typeface="+mn-lt"/>
                          <a:ea typeface="+mn-ea"/>
                          <a:cs typeface="+mn-cs"/>
                        </a:rPr>
                        <a:t>Reference</a:t>
                      </a:r>
                      <a:endParaRPr lang="en-US" sz="1600" dirty="0"/>
                    </a:p>
                  </a:txBody>
                  <a:tcPr/>
                </a:tc>
                <a:tc>
                  <a:txBody>
                    <a:bodyPr/>
                    <a:lstStyle/>
                    <a:p>
                      <a:pPr algn="ctr"/>
                      <a:r>
                        <a:rPr lang="ar-IQ" sz="1600" b="1" i="0" u="none" strike="noStrike" kern="1200" baseline="0" dirty="0">
                          <a:solidFill>
                            <a:schemeClr val="lt1"/>
                          </a:solidFill>
                          <a:latin typeface="+mn-lt"/>
                          <a:ea typeface="+mn-ea"/>
                          <a:cs typeface="+mn-cs"/>
                        </a:rPr>
                        <a:t>ظروف التصنيع</a:t>
                      </a:r>
                    </a:p>
                    <a:p>
                      <a:pPr algn="ctr"/>
                      <a:r>
                        <a:rPr lang="en-US" sz="1600" b="1" i="0" u="none" strike="noStrike" kern="1200" baseline="0" dirty="0">
                          <a:solidFill>
                            <a:schemeClr val="lt1"/>
                          </a:solidFill>
                          <a:latin typeface="+mn-lt"/>
                          <a:ea typeface="+mn-ea"/>
                          <a:cs typeface="+mn-cs"/>
                        </a:rPr>
                        <a:t>Synthesis conditions</a:t>
                      </a:r>
                      <a:endParaRPr lang="en-US" sz="1600" dirty="0"/>
                    </a:p>
                  </a:txBody>
                  <a:tcPr/>
                </a:tc>
                <a:tc>
                  <a:txBody>
                    <a:bodyPr/>
                    <a:lstStyle/>
                    <a:p>
                      <a:pPr algn="ctr"/>
                      <a:r>
                        <a:rPr lang="ar-IQ" sz="1600" b="1" i="0" u="none" strike="noStrike" kern="1200" baseline="0" dirty="0">
                          <a:solidFill>
                            <a:schemeClr val="lt1"/>
                          </a:solidFill>
                          <a:latin typeface="+mn-lt"/>
                          <a:ea typeface="+mn-ea"/>
                          <a:cs typeface="+mn-cs"/>
                        </a:rPr>
                        <a:t>حجم الجسيمات</a:t>
                      </a:r>
                    </a:p>
                    <a:p>
                      <a:pPr algn="ctr"/>
                      <a:r>
                        <a:rPr lang="ar-IQ" sz="1600" b="1" i="0" u="none" strike="noStrike" kern="1200" baseline="0" dirty="0">
                          <a:solidFill>
                            <a:schemeClr val="lt1"/>
                          </a:solidFill>
                          <a:latin typeface="+mn-lt"/>
                          <a:ea typeface="+mn-ea"/>
                          <a:cs typeface="+mn-cs"/>
                        </a:rPr>
                        <a:t>النانوية</a:t>
                      </a:r>
                    </a:p>
                    <a:p>
                      <a:pPr algn="ctr"/>
                      <a:r>
                        <a:rPr lang="ar-IQ" sz="1600" b="1" i="0" u="none" strike="noStrike" kern="1200" baseline="0" dirty="0">
                          <a:solidFill>
                            <a:schemeClr val="lt1"/>
                          </a:solidFill>
                          <a:latin typeface="+mn-lt"/>
                          <a:ea typeface="+mn-ea"/>
                          <a:cs typeface="+mn-cs"/>
                        </a:rPr>
                        <a:t>نانومتر</a:t>
                      </a:r>
                    </a:p>
                    <a:p>
                      <a:pPr algn="ctr"/>
                      <a:r>
                        <a:rPr lang="en-US" sz="1600" b="1" i="0" u="none" strike="noStrike" kern="1200" baseline="0" dirty="0">
                          <a:solidFill>
                            <a:schemeClr val="lt1"/>
                          </a:solidFill>
                          <a:latin typeface="+mn-lt"/>
                          <a:ea typeface="+mn-ea"/>
                          <a:cs typeface="+mn-cs"/>
                        </a:rPr>
                        <a:t>NPs size (nm)</a:t>
                      </a:r>
                      <a:endParaRPr lang="en-US" sz="1600" dirty="0"/>
                    </a:p>
                  </a:txBody>
                  <a:tcPr/>
                </a:tc>
                <a:tc>
                  <a:txBody>
                    <a:bodyPr/>
                    <a:lstStyle/>
                    <a:p>
                      <a:pPr algn="ctr"/>
                      <a:r>
                        <a:rPr lang="ar-IQ" sz="1600" b="1" i="0" u="none" strike="noStrike" kern="1200" baseline="0" dirty="0">
                          <a:solidFill>
                            <a:schemeClr val="lt1"/>
                          </a:solidFill>
                          <a:latin typeface="+mn-lt"/>
                          <a:ea typeface="+mn-ea"/>
                          <a:cs typeface="+mn-cs"/>
                        </a:rPr>
                        <a:t>الجزء النباتي</a:t>
                      </a:r>
                    </a:p>
                    <a:p>
                      <a:pPr algn="ctr"/>
                      <a:r>
                        <a:rPr lang="en-US" sz="1600" b="1" i="0" u="none" strike="noStrike" kern="1200" baseline="0" dirty="0">
                          <a:solidFill>
                            <a:schemeClr val="lt1"/>
                          </a:solidFill>
                          <a:latin typeface="+mn-lt"/>
                          <a:ea typeface="+mn-ea"/>
                          <a:cs typeface="+mn-cs"/>
                        </a:rPr>
                        <a:t>Plant's part</a:t>
                      </a:r>
                      <a:endParaRPr lang="en-US" sz="1600" dirty="0"/>
                    </a:p>
                  </a:txBody>
                  <a:tcPr/>
                </a:tc>
                <a:tc>
                  <a:txBody>
                    <a:bodyPr/>
                    <a:lstStyle/>
                    <a:p>
                      <a:pPr algn="ctr"/>
                      <a:r>
                        <a:rPr lang="ar-IQ" sz="1600" b="1" i="0" u="none" strike="noStrike" kern="1200" baseline="0" dirty="0">
                          <a:solidFill>
                            <a:schemeClr val="lt1"/>
                          </a:solidFill>
                          <a:latin typeface="+mn-lt"/>
                          <a:ea typeface="+mn-ea"/>
                          <a:cs typeface="+mn-cs"/>
                        </a:rPr>
                        <a:t>الاسم الشائع للنبات</a:t>
                      </a:r>
                    </a:p>
                    <a:p>
                      <a:pPr algn="ctr"/>
                      <a:r>
                        <a:rPr lang="en-US" sz="1600" b="1" i="0" u="none" strike="noStrike" kern="1200" baseline="0" dirty="0">
                          <a:solidFill>
                            <a:schemeClr val="lt1"/>
                          </a:solidFill>
                          <a:latin typeface="+mn-lt"/>
                          <a:ea typeface="+mn-ea"/>
                          <a:cs typeface="+mn-cs"/>
                        </a:rPr>
                        <a:t>Common name</a:t>
                      </a:r>
                      <a:endParaRPr lang="en-US" sz="1600" dirty="0"/>
                    </a:p>
                  </a:txBody>
                  <a:tcPr/>
                </a:tc>
                <a:tc>
                  <a:txBody>
                    <a:bodyPr/>
                    <a:lstStyle/>
                    <a:p>
                      <a:pPr algn="ctr"/>
                      <a:r>
                        <a:rPr lang="ar-IQ" sz="1600" b="1" i="0" u="none" strike="noStrike" kern="1200" baseline="0" dirty="0">
                          <a:solidFill>
                            <a:schemeClr val="lt1"/>
                          </a:solidFill>
                          <a:latin typeface="+mn-lt"/>
                          <a:ea typeface="+mn-ea"/>
                          <a:cs typeface="+mn-cs"/>
                        </a:rPr>
                        <a:t>الاسم العلمي للنبات</a:t>
                      </a:r>
                    </a:p>
                    <a:p>
                      <a:pPr algn="ctr"/>
                      <a:r>
                        <a:rPr lang="en-US" sz="1600" b="1" i="0" u="none" strike="noStrike" kern="1200" baseline="0" dirty="0">
                          <a:solidFill>
                            <a:schemeClr val="lt1"/>
                          </a:solidFill>
                          <a:latin typeface="+mn-lt"/>
                          <a:ea typeface="+mn-ea"/>
                          <a:cs typeface="+mn-cs"/>
                        </a:rPr>
                        <a:t>Scientific name</a:t>
                      </a:r>
                      <a:endParaRPr lang="en-US" sz="1600" dirty="0"/>
                    </a:p>
                  </a:txBody>
                  <a:tcPr/>
                </a:tc>
                <a:extLst>
                  <a:ext uri="{0D108BD9-81ED-4DB2-BD59-A6C34878D82A}">
                    <a16:rowId xmlns:a16="http://schemas.microsoft.com/office/drawing/2014/main" val="2210278318"/>
                  </a:ext>
                </a:extLst>
              </a:tr>
              <a:tr h="664152">
                <a:tc>
                  <a:txBody>
                    <a:bodyPr/>
                    <a:lstStyle/>
                    <a:p>
                      <a:pPr algn="ctr"/>
                      <a:r>
                        <a:rPr lang="en-US" sz="1600" b="0" i="0" u="none" strike="noStrike" kern="1200" baseline="0" dirty="0">
                          <a:solidFill>
                            <a:schemeClr val="dk1"/>
                          </a:solidFill>
                          <a:latin typeface="+mn-lt"/>
                          <a:ea typeface="+mn-ea"/>
                          <a:cs typeface="+mn-cs"/>
                        </a:rPr>
                        <a:t>Shaik </a:t>
                      </a:r>
                      <a:r>
                        <a:rPr lang="en-US" sz="1600" b="0" i="1" u="none" strike="noStrike" kern="1200" baseline="0" dirty="0">
                          <a:solidFill>
                            <a:schemeClr val="dk1"/>
                          </a:solidFill>
                          <a:latin typeface="+mn-lt"/>
                          <a:ea typeface="+mn-ea"/>
                          <a:cs typeface="+mn-cs"/>
                        </a:rPr>
                        <a:t>et al., </a:t>
                      </a:r>
                      <a:r>
                        <a:rPr lang="en-US" sz="1600" b="0" i="0" u="none" strike="noStrike" kern="1200" baseline="0" dirty="0">
                          <a:solidFill>
                            <a:schemeClr val="dk1"/>
                          </a:solidFill>
                          <a:latin typeface="+mn-lt"/>
                          <a:ea typeface="+mn-ea"/>
                          <a:cs typeface="+mn-cs"/>
                        </a:rPr>
                        <a:t>2020</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60 </a:t>
                      </a:r>
                      <a:r>
                        <a:rPr lang="en-US" sz="1600" b="0" i="0" u="none" strike="noStrike" kern="1200" baseline="0" dirty="0">
                          <a:solidFill>
                            <a:schemeClr val="dk1"/>
                          </a:solidFill>
                          <a:latin typeface="+mn-lt"/>
                          <a:ea typeface="+mn-ea"/>
                          <a:cs typeface="+mn-cs"/>
                        </a:rPr>
                        <a:t>C, 2 hours </a:t>
                      </a:r>
                      <a:endParaRPr lang="en-US" sz="1600" dirty="0"/>
                    </a:p>
                  </a:txBody>
                  <a:tcPr/>
                </a:tc>
                <a:tc>
                  <a:txBody>
                    <a:bodyPr/>
                    <a:lstStyle/>
                    <a:p>
                      <a:pPr algn="ctr"/>
                      <a:r>
                        <a:rPr lang="en-US" sz="1600" b="0" i="0" u="none" strike="noStrike" kern="1200" baseline="0" dirty="0">
                          <a:solidFill>
                            <a:schemeClr val="dk1"/>
                          </a:solidFill>
                          <a:latin typeface="+mn-lt"/>
                          <a:ea typeface="+mn-ea"/>
                          <a:cs typeface="+mn-cs"/>
                        </a:rPr>
                        <a:t>80–65</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جذور</a:t>
                      </a:r>
                    </a:p>
                    <a:p>
                      <a:pPr algn="ctr"/>
                      <a:r>
                        <a:rPr lang="en-US" sz="1600" b="0" i="0" u="none" strike="noStrike" kern="1200" baseline="0" dirty="0">
                          <a:solidFill>
                            <a:schemeClr val="dk1"/>
                          </a:solidFill>
                          <a:latin typeface="+mn-lt"/>
                          <a:ea typeface="+mn-ea"/>
                          <a:cs typeface="+mn-cs"/>
                        </a:rPr>
                        <a:t>Roots</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نبات عشبي مزهر استوائي</a:t>
                      </a:r>
                    </a:p>
                    <a:p>
                      <a:pPr algn="ctr"/>
                      <a:r>
                        <a:rPr lang="en-US" sz="1600" b="0" i="0" u="none" strike="noStrike" kern="1200" baseline="0" dirty="0">
                          <a:solidFill>
                            <a:schemeClr val="dk1"/>
                          </a:solidFill>
                          <a:latin typeface="+mn-lt"/>
                          <a:ea typeface="+mn-ea"/>
                          <a:cs typeface="+mn-cs"/>
                        </a:rPr>
                        <a:t>Singapore daisy</a:t>
                      </a:r>
                      <a:endParaRPr lang="en-US" sz="1600" dirty="0"/>
                    </a:p>
                  </a:txBody>
                  <a:tcPr/>
                </a:tc>
                <a:tc>
                  <a:txBody>
                    <a:bodyPr/>
                    <a:lstStyle/>
                    <a:p>
                      <a:pPr algn="ctr"/>
                      <a:r>
                        <a:rPr lang="en-US" sz="1600" b="0" i="1" u="none" strike="noStrike" kern="1200" baseline="0" dirty="0" err="1">
                          <a:solidFill>
                            <a:schemeClr val="dk1"/>
                          </a:solidFill>
                          <a:latin typeface="+mn-lt"/>
                          <a:ea typeface="+mn-ea"/>
                          <a:cs typeface="+mn-cs"/>
                        </a:rPr>
                        <a:t>Sphagneticola</a:t>
                      </a:r>
                      <a:r>
                        <a:rPr lang="en-US" sz="1600" b="0" i="1" u="none" strike="noStrike" kern="1200" baseline="0" dirty="0">
                          <a:solidFill>
                            <a:schemeClr val="dk1"/>
                          </a:solidFill>
                          <a:latin typeface="+mn-lt"/>
                          <a:ea typeface="+mn-ea"/>
                          <a:cs typeface="+mn-cs"/>
                        </a:rPr>
                        <a:t> </a:t>
                      </a:r>
                      <a:r>
                        <a:rPr lang="en-US" sz="1600" b="0" i="1" u="none" strike="noStrike" kern="1200" baseline="0" dirty="0" err="1">
                          <a:solidFill>
                            <a:schemeClr val="dk1"/>
                          </a:solidFill>
                          <a:latin typeface="+mn-lt"/>
                          <a:ea typeface="+mn-ea"/>
                          <a:cs typeface="+mn-cs"/>
                        </a:rPr>
                        <a:t>trilobata</a:t>
                      </a:r>
                      <a:r>
                        <a:rPr lang="en-US" sz="1600" b="0" i="1" u="none" strike="noStrike" kern="1200" baseline="0" dirty="0">
                          <a:solidFill>
                            <a:schemeClr val="dk1"/>
                          </a:solidFill>
                          <a:latin typeface="+mn-lt"/>
                          <a:ea typeface="+mn-ea"/>
                          <a:cs typeface="+mn-cs"/>
                        </a:rPr>
                        <a:t> </a:t>
                      </a:r>
                      <a:r>
                        <a:rPr lang="en-US" sz="1600" b="0" i="0" u="none" strike="noStrike" kern="1200" baseline="0" dirty="0">
                          <a:solidFill>
                            <a:schemeClr val="dk1"/>
                          </a:solidFill>
                          <a:latin typeface="+mn-lt"/>
                          <a:ea typeface="+mn-ea"/>
                          <a:cs typeface="+mn-cs"/>
                        </a:rPr>
                        <a:t>L.</a:t>
                      </a:r>
                      <a:endParaRPr lang="en-US" sz="1600" dirty="0"/>
                    </a:p>
                  </a:txBody>
                  <a:tcPr/>
                </a:tc>
                <a:extLst>
                  <a:ext uri="{0D108BD9-81ED-4DB2-BD59-A6C34878D82A}">
                    <a16:rowId xmlns:a16="http://schemas.microsoft.com/office/drawing/2014/main" val="2726287856"/>
                  </a:ext>
                </a:extLst>
              </a:tr>
              <a:tr h="467366">
                <a:tc>
                  <a:txBody>
                    <a:bodyPr/>
                    <a:lstStyle/>
                    <a:p>
                      <a:pPr algn="ctr"/>
                      <a:r>
                        <a:rPr lang="en-US" sz="1600" b="0" i="0" u="none" strike="noStrike" kern="1200" baseline="0" dirty="0">
                          <a:solidFill>
                            <a:schemeClr val="dk1"/>
                          </a:solidFill>
                          <a:latin typeface="+mn-lt"/>
                          <a:ea typeface="+mn-ea"/>
                          <a:cs typeface="+mn-cs"/>
                        </a:rPr>
                        <a:t>Prachi &amp; Negi 2019</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60 </a:t>
                      </a:r>
                      <a:r>
                        <a:rPr lang="en-US" sz="1600" b="0" i="0" u="none" strike="noStrike" kern="1200" baseline="0" dirty="0">
                          <a:solidFill>
                            <a:schemeClr val="dk1"/>
                          </a:solidFill>
                          <a:latin typeface="+mn-lt"/>
                          <a:ea typeface="+mn-ea"/>
                          <a:cs typeface="+mn-cs"/>
                        </a:rPr>
                        <a:t>C, 10 min. </a:t>
                      </a:r>
                      <a:endParaRPr lang="en-US" sz="1600" dirty="0"/>
                    </a:p>
                  </a:txBody>
                  <a:tcPr/>
                </a:tc>
                <a:tc>
                  <a:txBody>
                    <a:bodyPr/>
                    <a:lstStyle/>
                    <a:p>
                      <a:pPr algn="ctr"/>
                      <a:r>
                        <a:rPr lang="en-US" sz="1600" b="0" i="0" u="none" strike="noStrike" kern="1200" baseline="0" dirty="0">
                          <a:solidFill>
                            <a:schemeClr val="dk1"/>
                          </a:solidFill>
                          <a:latin typeface="+mn-lt"/>
                          <a:ea typeface="+mn-ea"/>
                          <a:cs typeface="+mn-cs"/>
                        </a:rPr>
                        <a:t>81.5</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ساق</a:t>
                      </a:r>
                    </a:p>
                    <a:p>
                      <a:pPr algn="ctr"/>
                      <a:r>
                        <a:rPr lang="en-US" sz="1600" b="0" i="0" u="none" strike="noStrike" kern="1200" baseline="0" dirty="0">
                          <a:solidFill>
                            <a:schemeClr val="dk1"/>
                          </a:solidFill>
                          <a:latin typeface="+mn-lt"/>
                          <a:ea typeface="+mn-ea"/>
                          <a:cs typeface="+mn-cs"/>
                        </a:rPr>
                        <a:t>Stems</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شوجب هندي</a:t>
                      </a:r>
                    </a:p>
                    <a:p>
                      <a:pPr algn="ctr"/>
                      <a:r>
                        <a:rPr lang="en-US" sz="1600" b="0" i="0" u="none" strike="noStrike" kern="1200" baseline="0" dirty="0">
                          <a:solidFill>
                            <a:schemeClr val="dk1"/>
                          </a:solidFill>
                          <a:latin typeface="+mn-lt"/>
                          <a:ea typeface="+mn-ea"/>
                          <a:cs typeface="+mn-cs"/>
                        </a:rPr>
                        <a:t>Bearded </a:t>
                      </a:r>
                      <a:r>
                        <a:rPr lang="en-US" sz="1600" b="0" i="0" u="none" strike="noStrike" kern="1200" baseline="0" dirty="0" err="1">
                          <a:solidFill>
                            <a:schemeClr val="dk1"/>
                          </a:solidFill>
                          <a:latin typeface="+mn-lt"/>
                          <a:ea typeface="+mn-ea"/>
                          <a:cs typeface="+mn-cs"/>
                        </a:rPr>
                        <a:t>premna</a:t>
                      </a:r>
                      <a:endParaRPr lang="en-US" sz="1600" dirty="0"/>
                    </a:p>
                  </a:txBody>
                  <a:tcPr/>
                </a:tc>
                <a:tc>
                  <a:txBody>
                    <a:bodyPr/>
                    <a:lstStyle/>
                    <a:p>
                      <a:pPr algn="ctr"/>
                      <a:r>
                        <a:rPr lang="en-US" sz="1600" b="0" i="1" u="none" strike="noStrike" kern="1200" baseline="0" dirty="0" err="1">
                          <a:solidFill>
                            <a:schemeClr val="dk1"/>
                          </a:solidFill>
                          <a:latin typeface="+mn-lt"/>
                          <a:ea typeface="+mn-ea"/>
                          <a:cs typeface="+mn-cs"/>
                        </a:rPr>
                        <a:t>Premna</a:t>
                      </a:r>
                      <a:r>
                        <a:rPr lang="en-US" sz="1600" b="0" i="1" u="none" strike="noStrike" kern="1200" baseline="0" dirty="0">
                          <a:solidFill>
                            <a:schemeClr val="dk1"/>
                          </a:solidFill>
                          <a:latin typeface="+mn-lt"/>
                          <a:ea typeface="+mn-ea"/>
                          <a:cs typeface="+mn-cs"/>
                        </a:rPr>
                        <a:t> </a:t>
                      </a:r>
                      <a:r>
                        <a:rPr lang="en-US" sz="1600" b="0" i="1" u="none" strike="noStrike" kern="1200" baseline="0" dirty="0" err="1">
                          <a:solidFill>
                            <a:schemeClr val="dk1"/>
                          </a:solidFill>
                          <a:latin typeface="+mn-lt"/>
                          <a:ea typeface="+mn-ea"/>
                          <a:cs typeface="+mn-cs"/>
                        </a:rPr>
                        <a:t>barbata</a:t>
                      </a:r>
                      <a:r>
                        <a:rPr lang="en-US" sz="1600" b="0" i="1" u="none" strike="noStrike" kern="1200" baseline="0" dirty="0">
                          <a:solidFill>
                            <a:schemeClr val="dk1"/>
                          </a:solidFill>
                          <a:latin typeface="+mn-lt"/>
                          <a:ea typeface="+mn-ea"/>
                          <a:cs typeface="+mn-cs"/>
                        </a:rPr>
                        <a:t> </a:t>
                      </a:r>
                      <a:r>
                        <a:rPr lang="en-US" sz="1600" b="0" i="0" u="none" strike="noStrike" kern="1200" baseline="0" dirty="0">
                          <a:solidFill>
                            <a:schemeClr val="dk1"/>
                          </a:solidFill>
                          <a:latin typeface="+mn-lt"/>
                          <a:ea typeface="+mn-ea"/>
                          <a:cs typeface="+mn-cs"/>
                        </a:rPr>
                        <a:t>Wall</a:t>
                      </a:r>
                      <a:endParaRPr lang="en-US" sz="1600" dirty="0"/>
                    </a:p>
                  </a:txBody>
                  <a:tcPr/>
                </a:tc>
                <a:extLst>
                  <a:ext uri="{0D108BD9-81ED-4DB2-BD59-A6C34878D82A}">
                    <a16:rowId xmlns:a16="http://schemas.microsoft.com/office/drawing/2014/main" val="1149316860"/>
                  </a:ext>
                </a:extLst>
              </a:tr>
              <a:tr h="467366">
                <a:tc>
                  <a:txBody>
                    <a:bodyPr/>
                    <a:lstStyle/>
                    <a:p>
                      <a:pPr algn="ctr"/>
                      <a:r>
                        <a:rPr lang="en-US" sz="1600" b="0" i="0" u="none" strike="noStrike" kern="1200" baseline="0" dirty="0">
                          <a:solidFill>
                            <a:schemeClr val="dk1"/>
                          </a:solidFill>
                          <a:latin typeface="+mn-lt"/>
                          <a:ea typeface="+mn-ea"/>
                          <a:cs typeface="+mn-cs"/>
                        </a:rPr>
                        <a:t>Irshad </a:t>
                      </a:r>
                      <a:r>
                        <a:rPr lang="en-US" sz="1600" b="0" i="1" u="none" strike="noStrike" kern="1200" baseline="0" dirty="0">
                          <a:solidFill>
                            <a:schemeClr val="dk1"/>
                          </a:solidFill>
                          <a:latin typeface="+mn-lt"/>
                          <a:ea typeface="+mn-ea"/>
                          <a:cs typeface="+mn-cs"/>
                        </a:rPr>
                        <a:t>et al.</a:t>
                      </a:r>
                      <a:r>
                        <a:rPr lang="en-US" sz="1600" b="0" i="0" u="none" strike="noStrike" kern="1200" baseline="0" dirty="0">
                          <a:solidFill>
                            <a:schemeClr val="dk1"/>
                          </a:solidFill>
                          <a:latin typeface="+mn-lt"/>
                          <a:ea typeface="+mn-ea"/>
                          <a:cs typeface="+mn-cs"/>
                        </a:rPr>
                        <a:t>, 2020</a:t>
                      </a:r>
                      <a:endParaRPr lang="en-US" sz="1600" dirty="0"/>
                    </a:p>
                  </a:txBody>
                  <a:tcPr/>
                </a:tc>
                <a:tc>
                  <a:txBody>
                    <a:bodyPr/>
                    <a:lstStyle/>
                    <a:p>
                      <a:pPr algn="ctr"/>
                      <a:r>
                        <a:rPr lang="en-US" sz="1600" dirty="0"/>
                        <a:t>25 C</a:t>
                      </a:r>
                    </a:p>
                  </a:txBody>
                  <a:tcPr/>
                </a:tc>
                <a:tc>
                  <a:txBody>
                    <a:bodyPr/>
                    <a:lstStyle/>
                    <a:p>
                      <a:pPr algn="ctr"/>
                      <a:r>
                        <a:rPr lang="en-US" sz="1600" dirty="0"/>
                        <a:t>40-30</a:t>
                      </a:r>
                    </a:p>
                  </a:txBody>
                  <a:tcPr/>
                </a:tc>
                <a:tc>
                  <a:txBody>
                    <a:bodyPr/>
                    <a:lstStyle/>
                    <a:p>
                      <a:pPr algn="ctr"/>
                      <a:r>
                        <a:rPr lang="ar-IQ" sz="1600" b="0" i="0" u="none" strike="noStrike" kern="1200" baseline="0" dirty="0">
                          <a:solidFill>
                            <a:schemeClr val="dk1"/>
                          </a:solidFill>
                          <a:latin typeface="+mn-lt"/>
                          <a:ea typeface="+mn-ea"/>
                          <a:cs typeface="+mn-cs"/>
                        </a:rPr>
                        <a:t>أوراق</a:t>
                      </a:r>
                    </a:p>
                    <a:p>
                      <a:pPr algn="ctr"/>
                      <a:r>
                        <a:rPr lang="en-US" sz="1600" b="0" i="0" u="none" strike="noStrike" kern="1200" baseline="0" dirty="0">
                          <a:solidFill>
                            <a:schemeClr val="dk1"/>
                          </a:solidFill>
                          <a:latin typeface="+mn-lt"/>
                          <a:ea typeface="+mn-ea"/>
                          <a:cs typeface="+mn-cs"/>
                        </a:rPr>
                        <a:t>Leaves</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الريحان</a:t>
                      </a:r>
                    </a:p>
                    <a:p>
                      <a:pPr algn="ctr"/>
                      <a:r>
                        <a:rPr lang="en-US" sz="1600" b="0" i="0" u="none" strike="noStrike" kern="1200" baseline="0" dirty="0">
                          <a:solidFill>
                            <a:schemeClr val="dk1"/>
                          </a:solidFill>
                          <a:latin typeface="+mn-lt"/>
                          <a:ea typeface="+mn-ea"/>
                          <a:cs typeface="+mn-cs"/>
                        </a:rPr>
                        <a:t>Basil</a:t>
                      </a:r>
                      <a:endParaRPr lang="en-US" sz="1600" dirty="0"/>
                    </a:p>
                  </a:txBody>
                  <a:tcPr/>
                </a:tc>
                <a:tc>
                  <a:txBody>
                    <a:bodyPr/>
                    <a:lstStyle/>
                    <a:p>
                      <a:pPr algn="ctr"/>
                      <a:r>
                        <a:rPr lang="en-US" sz="1600" b="0" i="1" u="none" strike="noStrike" kern="1200" baseline="0" dirty="0" err="1">
                          <a:solidFill>
                            <a:schemeClr val="dk1"/>
                          </a:solidFill>
                          <a:latin typeface="+mn-lt"/>
                          <a:ea typeface="+mn-ea"/>
                          <a:cs typeface="+mn-cs"/>
                        </a:rPr>
                        <a:t>Ocimum</a:t>
                      </a:r>
                      <a:r>
                        <a:rPr lang="en-US" sz="1600" b="0" i="1" u="none" strike="noStrike" kern="1200" baseline="0" dirty="0">
                          <a:solidFill>
                            <a:schemeClr val="dk1"/>
                          </a:solidFill>
                          <a:latin typeface="+mn-lt"/>
                          <a:ea typeface="+mn-ea"/>
                          <a:cs typeface="+mn-cs"/>
                        </a:rPr>
                        <a:t> </a:t>
                      </a:r>
                      <a:r>
                        <a:rPr lang="en-US" sz="1600" b="0" i="1" u="none" strike="noStrike" kern="1200" baseline="0" dirty="0" err="1">
                          <a:solidFill>
                            <a:schemeClr val="dk1"/>
                          </a:solidFill>
                          <a:latin typeface="+mn-lt"/>
                          <a:ea typeface="+mn-ea"/>
                          <a:cs typeface="+mn-cs"/>
                        </a:rPr>
                        <a:t>basilicum</a:t>
                      </a:r>
                      <a:r>
                        <a:rPr lang="en-US" sz="1600" b="0" i="1" u="none" strike="noStrike" kern="1200" baseline="0" dirty="0">
                          <a:solidFill>
                            <a:schemeClr val="dk1"/>
                          </a:solidFill>
                          <a:latin typeface="+mn-lt"/>
                          <a:ea typeface="+mn-ea"/>
                          <a:cs typeface="+mn-cs"/>
                        </a:rPr>
                        <a:t> </a:t>
                      </a:r>
                      <a:r>
                        <a:rPr lang="en-US" sz="1600" b="0" i="0" u="none" strike="noStrike" kern="1200" baseline="0" dirty="0">
                          <a:solidFill>
                            <a:schemeClr val="dk1"/>
                          </a:solidFill>
                          <a:latin typeface="+mn-lt"/>
                          <a:ea typeface="+mn-ea"/>
                          <a:cs typeface="+mn-cs"/>
                        </a:rPr>
                        <a:t>L.</a:t>
                      </a:r>
                      <a:endParaRPr lang="en-US" sz="1600" dirty="0"/>
                    </a:p>
                  </a:txBody>
                  <a:tcPr/>
                </a:tc>
                <a:extLst>
                  <a:ext uri="{0D108BD9-81ED-4DB2-BD59-A6C34878D82A}">
                    <a16:rowId xmlns:a16="http://schemas.microsoft.com/office/drawing/2014/main" val="1835538992"/>
                  </a:ext>
                </a:extLst>
              </a:tr>
              <a:tr h="467366">
                <a:tc>
                  <a:txBody>
                    <a:bodyPr/>
                    <a:lstStyle/>
                    <a:p>
                      <a:pPr algn="ctr"/>
                      <a:r>
                        <a:rPr lang="en-US" sz="1600" b="0" i="0" u="none" strike="noStrike" kern="1200" baseline="0" dirty="0" err="1">
                          <a:solidFill>
                            <a:schemeClr val="dk1"/>
                          </a:solidFill>
                          <a:latin typeface="+mn-lt"/>
                          <a:ea typeface="+mn-ea"/>
                          <a:cs typeface="+mn-cs"/>
                        </a:rPr>
                        <a:t>Karpagavinayagam</a:t>
                      </a:r>
                      <a:r>
                        <a:rPr lang="en-US" sz="1600" b="0" i="0" u="none" strike="noStrike" kern="1200" baseline="0" dirty="0">
                          <a:solidFill>
                            <a:schemeClr val="dk1"/>
                          </a:solidFill>
                          <a:latin typeface="+mn-lt"/>
                          <a:ea typeface="+mn-ea"/>
                          <a:cs typeface="+mn-cs"/>
                        </a:rPr>
                        <a:t> &amp; </a:t>
                      </a:r>
                      <a:r>
                        <a:rPr lang="en-US" sz="1600" b="0" i="0" u="none" strike="noStrike" kern="1200" baseline="0" dirty="0" err="1">
                          <a:solidFill>
                            <a:schemeClr val="dk1"/>
                          </a:solidFill>
                          <a:latin typeface="+mn-lt"/>
                          <a:ea typeface="+mn-ea"/>
                          <a:cs typeface="+mn-cs"/>
                        </a:rPr>
                        <a:t>Vedhi</a:t>
                      </a:r>
                      <a:r>
                        <a:rPr lang="en-US" sz="1600" b="0" i="0" u="none" strike="noStrike" kern="1200" baseline="0" dirty="0">
                          <a:solidFill>
                            <a:schemeClr val="dk1"/>
                          </a:solidFill>
                          <a:latin typeface="+mn-lt"/>
                          <a:ea typeface="+mn-ea"/>
                          <a:cs typeface="+mn-cs"/>
                        </a:rPr>
                        <a:t> 2019</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غير محدد</a:t>
                      </a:r>
                      <a:endParaRPr lang="en-US" sz="1600" dirty="0"/>
                    </a:p>
                  </a:txBody>
                  <a:tcPr/>
                </a:tc>
                <a:tc>
                  <a:txBody>
                    <a:bodyPr/>
                    <a:lstStyle/>
                    <a:p>
                      <a:pPr algn="ctr"/>
                      <a:r>
                        <a:rPr lang="en-US" sz="1600" b="0" i="0" u="none" strike="noStrike" kern="1200" baseline="0" dirty="0">
                          <a:solidFill>
                            <a:schemeClr val="dk1"/>
                          </a:solidFill>
                          <a:latin typeface="+mn-lt"/>
                          <a:ea typeface="+mn-ea"/>
                          <a:cs typeface="+mn-cs"/>
                        </a:rPr>
                        <a:t>100–30</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أزهار</a:t>
                      </a:r>
                    </a:p>
                    <a:p>
                      <a:pPr algn="ctr"/>
                      <a:r>
                        <a:rPr lang="en-US" sz="1600" b="0" i="0" u="none" strike="noStrike" kern="1200" baseline="0" dirty="0">
                          <a:solidFill>
                            <a:schemeClr val="dk1"/>
                          </a:solidFill>
                          <a:latin typeface="+mn-lt"/>
                          <a:ea typeface="+mn-ea"/>
                          <a:cs typeface="+mn-cs"/>
                        </a:rPr>
                        <a:t>Flowers</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القرم البحري</a:t>
                      </a:r>
                    </a:p>
                    <a:p>
                      <a:pPr algn="ctr"/>
                      <a:r>
                        <a:rPr lang="en-US" sz="1600" b="0" i="0" u="none" strike="noStrike" kern="1200" baseline="0" dirty="0">
                          <a:solidFill>
                            <a:schemeClr val="dk1"/>
                          </a:solidFill>
                          <a:latin typeface="+mn-lt"/>
                          <a:ea typeface="+mn-ea"/>
                          <a:cs typeface="+mn-cs"/>
                        </a:rPr>
                        <a:t>Mangrove</a:t>
                      </a:r>
                      <a:endParaRPr lang="en-US" sz="1600" dirty="0"/>
                    </a:p>
                  </a:txBody>
                  <a:tcPr/>
                </a:tc>
                <a:tc>
                  <a:txBody>
                    <a:bodyPr/>
                    <a:lstStyle/>
                    <a:p>
                      <a:pPr algn="ctr"/>
                      <a:r>
                        <a:rPr lang="en-US" sz="1600" b="0" i="1" u="none" strike="noStrike" kern="1200" baseline="0" dirty="0" err="1">
                          <a:solidFill>
                            <a:schemeClr val="dk1"/>
                          </a:solidFill>
                          <a:latin typeface="+mn-lt"/>
                          <a:ea typeface="+mn-ea"/>
                          <a:cs typeface="+mn-cs"/>
                        </a:rPr>
                        <a:t>Avicennia</a:t>
                      </a:r>
                      <a:r>
                        <a:rPr lang="en-US" sz="1600" b="0" i="1" u="none" strike="noStrike" kern="1200" baseline="0" dirty="0">
                          <a:solidFill>
                            <a:schemeClr val="dk1"/>
                          </a:solidFill>
                          <a:latin typeface="+mn-lt"/>
                          <a:ea typeface="+mn-ea"/>
                          <a:cs typeface="+mn-cs"/>
                        </a:rPr>
                        <a:t> marina </a:t>
                      </a:r>
                      <a:r>
                        <a:rPr lang="en-US" sz="1600" b="0" i="0" u="none" strike="noStrike" kern="1200" baseline="0" dirty="0" err="1">
                          <a:solidFill>
                            <a:schemeClr val="dk1"/>
                          </a:solidFill>
                          <a:latin typeface="+mn-lt"/>
                          <a:ea typeface="+mn-ea"/>
                          <a:cs typeface="+mn-cs"/>
                        </a:rPr>
                        <a:t>Forssk</a:t>
                      </a:r>
                      <a:endParaRPr lang="en-US" sz="1600" dirty="0"/>
                    </a:p>
                  </a:txBody>
                  <a:tcPr/>
                </a:tc>
                <a:extLst>
                  <a:ext uri="{0D108BD9-81ED-4DB2-BD59-A6C34878D82A}">
                    <a16:rowId xmlns:a16="http://schemas.microsoft.com/office/drawing/2014/main" val="2623762643"/>
                  </a:ext>
                </a:extLst>
              </a:tr>
              <a:tr h="664152">
                <a:tc>
                  <a:txBody>
                    <a:bodyPr/>
                    <a:lstStyle/>
                    <a:p>
                      <a:pPr algn="ctr"/>
                      <a:r>
                        <a:rPr lang="en-US" sz="1600" b="0" i="0" u="none" strike="noStrike" kern="1200" baseline="0" dirty="0" err="1">
                          <a:solidFill>
                            <a:schemeClr val="dk1"/>
                          </a:solidFill>
                          <a:latin typeface="+mn-lt"/>
                          <a:ea typeface="+mn-ea"/>
                          <a:cs typeface="+mn-cs"/>
                        </a:rPr>
                        <a:t>Sorbiun</a:t>
                      </a:r>
                      <a:r>
                        <a:rPr lang="en-US" sz="1600" b="0" i="0" u="none" strike="noStrike" kern="1200" baseline="0" dirty="0">
                          <a:solidFill>
                            <a:schemeClr val="dk1"/>
                          </a:solidFill>
                          <a:latin typeface="+mn-lt"/>
                          <a:ea typeface="+mn-ea"/>
                          <a:cs typeface="+mn-cs"/>
                        </a:rPr>
                        <a:t> </a:t>
                      </a:r>
                      <a:r>
                        <a:rPr lang="en-US" sz="1600" b="0" i="1" u="none" strike="noStrike" kern="1200" baseline="0" dirty="0">
                          <a:solidFill>
                            <a:schemeClr val="dk1"/>
                          </a:solidFill>
                          <a:latin typeface="+mn-lt"/>
                          <a:ea typeface="+mn-ea"/>
                          <a:cs typeface="+mn-cs"/>
                        </a:rPr>
                        <a:t>et al</a:t>
                      </a:r>
                      <a:r>
                        <a:rPr lang="en-US" sz="1600" b="0" i="0" u="none" strike="noStrike" kern="1200" baseline="0" dirty="0">
                          <a:solidFill>
                            <a:schemeClr val="dk1"/>
                          </a:solidFill>
                          <a:latin typeface="+mn-lt"/>
                          <a:ea typeface="+mn-ea"/>
                          <a:cs typeface="+mn-cs"/>
                        </a:rPr>
                        <a:t>., 2018</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°س، 4 ساعة، ثم حفظت عند حرارة</a:t>
                      </a:r>
                    </a:p>
                    <a:p>
                      <a:pPr algn="ctr"/>
                      <a:r>
                        <a:rPr lang="ar-IQ" sz="1600" b="0" i="0" u="none" strike="noStrike" kern="1200" baseline="0" dirty="0">
                          <a:solidFill>
                            <a:schemeClr val="dk1"/>
                          </a:solidFill>
                          <a:latin typeface="+mn-lt"/>
                          <a:ea typeface="+mn-ea"/>
                          <a:cs typeface="+mn-cs"/>
                        </a:rPr>
                        <a:t>المختبر طوال الليل</a:t>
                      </a:r>
                      <a:endParaRPr lang="en-US" sz="1600" dirty="0"/>
                    </a:p>
                  </a:txBody>
                  <a:tcPr/>
                </a:tc>
                <a:tc>
                  <a:txBody>
                    <a:bodyPr/>
                    <a:lstStyle/>
                    <a:p>
                      <a:pPr algn="ctr"/>
                      <a:r>
                        <a:rPr lang="en-US" sz="1600" dirty="0"/>
                        <a:t>34</a:t>
                      </a:r>
                    </a:p>
                  </a:txBody>
                  <a:tcPr/>
                </a:tc>
                <a:tc>
                  <a:txBody>
                    <a:bodyPr/>
                    <a:lstStyle/>
                    <a:p>
                      <a:pPr algn="ctr"/>
                      <a:r>
                        <a:rPr lang="ar-IQ" sz="1600" b="0" i="0" u="none" strike="noStrike" kern="1200" baseline="0" dirty="0">
                          <a:solidFill>
                            <a:schemeClr val="dk1"/>
                          </a:solidFill>
                          <a:latin typeface="+mn-lt"/>
                          <a:ea typeface="+mn-ea"/>
                          <a:cs typeface="+mn-cs"/>
                        </a:rPr>
                        <a:t>ثمار</a:t>
                      </a:r>
                    </a:p>
                    <a:p>
                      <a:pPr algn="ctr"/>
                      <a:r>
                        <a:rPr lang="en-US" sz="1600" b="0" i="0" u="none" strike="noStrike" kern="1200" baseline="0" dirty="0">
                          <a:solidFill>
                            <a:schemeClr val="dk1"/>
                          </a:solidFill>
                          <a:latin typeface="+mn-lt"/>
                          <a:ea typeface="+mn-ea"/>
                          <a:cs typeface="+mn-cs"/>
                        </a:rPr>
                        <a:t>Fruits</a:t>
                      </a:r>
                      <a:endParaRPr lang="en-US" sz="1600" dirty="0"/>
                    </a:p>
                  </a:txBody>
                  <a:tcPr/>
                </a:tc>
                <a:tc>
                  <a:txBody>
                    <a:bodyPr/>
                    <a:lstStyle/>
                    <a:p>
                      <a:pPr algn="ctr"/>
                      <a:r>
                        <a:rPr lang="ar-IQ" sz="1600" b="0" i="0" u="none" strike="noStrike" kern="1200" baseline="0" dirty="0">
                          <a:solidFill>
                            <a:schemeClr val="dk1"/>
                          </a:solidFill>
                          <a:latin typeface="+mn-lt"/>
                          <a:ea typeface="+mn-ea"/>
                          <a:cs typeface="+mn-cs"/>
                        </a:rPr>
                        <a:t>السنديان</a:t>
                      </a:r>
                    </a:p>
                    <a:p>
                      <a:pPr algn="ctr"/>
                      <a:r>
                        <a:rPr lang="en-US" sz="1600" b="0" i="0" u="none" strike="noStrike" kern="1200" baseline="0" dirty="0">
                          <a:solidFill>
                            <a:schemeClr val="dk1"/>
                          </a:solidFill>
                          <a:latin typeface="+mn-lt"/>
                          <a:ea typeface="+mn-ea"/>
                          <a:cs typeface="+mn-cs"/>
                        </a:rPr>
                        <a:t>Oak</a:t>
                      </a:r>
                      <a:endParaRPr lang="en-US" sz="1600" dirty="0"/>
                    </a:p>
                  </a:txBody>
                  <a:tcPr/>
                </a:tc>
                <a:tc>
                  <a:txBody>
                    <a:bodyPr/>
                    <a:lstStyle/>
                    <a:p>
                      <a:pPr algn="ctr"/>
                      <a:r>
                        <a:rPr lang="en-US" sz="1600" b="0" i="1" u="none" strike="noStrike" kern="1200" baseline="0" dirty="0">
                          <a:solidFill>
                            <a:schemeClr val="dk1"/>
                          </a:solidFill>
                          <a:latin typeface="+mn-lt"/>
                          <a:ea typeface="+mn-ea"/>
                          <a:cs typeface="+mn-cs"/>
                        </a:rPr>
                        <a:t>Quercus </a:t>
                      </a:r>
                      <a:r>
                        <a:rPr lang="en-US" sz="1600" b="0" i="1" u="none" strike="noStrike" kern="1200" baseline="0" dirty="0" err="1">
                          <a:solidFill>
                            <a:schemeClr val="dk1"/>
                          </a:solidFill>
                          <a:latin typeface="+mn-lt"/>
                          <a:ea typeface="+mn-ea"/>
                          <a:cs typeface="+mn-cs"/>
                        </a:rPr>
                        <a:t>robur</a:t>
                      </a:r>
                      <a:r>
                        <a:rPr lang="en-US" sz="1600" b="0" i="1" u="none" strike="noStrike" kern="1200" baseline="0" dirty="0">
                          <a:solidFill>
                            <a:schemeClr val="dk1"/>
                          </a:solidFill>
                          <a:latin typeface="+mn-lt"/>
                          <a:ea typeface="+mn-ea"/>
                          <a:cs typeface="+mn-cs"/>
                        </a:rPr>
                        <a:t> </a:t>
                      </a:r>
                      <a:r>
                        <a:rPr lang="en-US" sz="1600" b="0" i="0" u="none" strike="noStrike" kern="1200" baseline="0" dirty="0">
                          <a:solidFill>
                            <a:schemeClr val="dk1"/>
                          </a:solidFill>
                          <a:latin typeface="+mn-lt"/>
                          <a:ea typeface="+mn-ea"/>
                          <a:cs typeface="+mn-cs"/>
                        </a:rPr>
                        <a:t>L.</a:t>
                      </a:r>
                      <a:endParaRPr lang="en-US" sz="1600" dirty="0"/>
                    </a:p>
                  </a:txBody>
                  <a:tcPr/>
                </a:tc>
                <a:extLst>
                  <a:ext uri="{0D108BD9-81ED-4DB2-BD59-A6C34878D82A}">
                    <a16:rowId xmlns:a16="http://schemas.microsoft.com/office/drawing/2014/main" val="4137826311"/>
                  </a:ext>
                </a:extLst>
              </a:tr>
            </a:tbl>
          </a:graphicData>
        </a:graphic>
      </p:graphicFrame>
    </p:spTree>
    <p:extLst>
      <p:ext uri="{BB962C8B-B14F-4D97-AF65-F5344CB8AC3E}">
        <p14:creationId xmlns:p14="http://schemas.microsoft.com/office/powerpoint/2010/main" val="1117112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4724D-B5C6-4DCD-BAD2-2D7568A5A064}"/>
              </a:ext>
            </a:extLst>
          </p:cNvPr>
          <p:cNvSpPr>
            <a:spLocks noGrp="1"/>
          </p:cNvSpPr>
          <p:nvPr>
            <p:ph type="title"/>
          </p:nvPr>
        </p:nvSpPr>
        <p:spPr/>
        <p:txBody>
          <a:bodyPr/>
          <a:lstStyle/>
          <a:p>
            <a:pPr algn="r" rtl="1"/>
            <a:r>
              <a:rPr lang="ar-IQ" dirty="0"/>
              <a:t>اوكسيد النحاس النانوي</a:t>
            </a:r>
            <a:endParaRPr lang="en-US" dirty="0"/>
          </a:p>
        </p:txBody>
      </p:sp>
      <p:sp>
        <p:nvSpPr>
          <p:cNvPr id="3" name="Content Placeholder 2">
            <a:extLst>
              <a:ext uri="{FF2B5EF4-FFF2-40B4-BE49-F238E27FC236}">
                <a16:creationId xmlns:a16="http://schemas.microsoft.com/office/drawing/2014/main" id="{AF8DCC8E-A4AD-490A-B7B0-4D1B81F9C580}"/>
              </a:ext>
            </a:extLst>
          </p:cNvPr>
          <p:cNvSpPr>
            <a:spLocks noGrp="1"/>
          </p:cNvSpPr>
          <p:nvPr>
            <p:ph idx="1"/>
          </p:nvPr>
        </p:nvSpPr>
        <p:spPr>
          <a:xfrm>
            <a:off x="1451579" y="1853754"/>
            <a:ext cx="9603275" cy="4318446"/>
          </a:xfrm>
        </p:spPr>
        <p:txBody>
          <a:bodyPr anchor="ctr">
            <a:normAutofit/>
          </a:bodyPr>
          <a:lstStyle/>
          <a:p>
            <a:pPr marL="0" indent="0" algn="just" rtl="1">
              <a:lnSpc>
                <a:spcPct val="150000"/>
              </a:lnSpc>
              <a:buNone/>
            </a:pPr>
            <a:r>
              <a:rPr lang="ar-IQ" sz="3200" dirty="0"/>
              <a:t>يستخدم اوكسيد النحاس النانوي في عدة مجالات منها صناعة البطاريات والبوليمرات واجهزة </a:t>
            </a:r>
            <a:r>
              <a:rPr lang="ar-IQ" sz="3200" dirty="0" smtClean="0"/>
              <a:t>البصريات</a:t>
            </a:r>
            <a:r>
              <a:rPr lang="en-US" sz="3200" dirty="0"/>
              <a:t>، </a:t>
            </a:r>
            <a:r>
              <a:rPr lang="ar-IQ" sz="3200" dirty="0"/>
              <a:t>كما يعد بديلا رخيصا للعناصر النبيلة كالذهب والفضة نظرا لامتلاكه تأثيرات شبيهة مثل التوصيل الدوائي، مضاد للسرطان، ومثبط ميكروبي.</a:t>
            </a:r>
          </a:p>
          <a:p>
            <a:pPr marL="0" indent="0" algn="r" rtl="1">
              <a:lnSpc>
                <a:spcPct val="150000"/>
              </a:lnSpc>
              <a:buNone/>
            </a:pPr>
            <a:r>
              <a:rPr lang="ar-IQ" sz="3200" dirty="0"/>
              <a:t>*</a:t>
            </a:r>
            <a:r>
              <a:rPr lang="en-US" sz="3200" dirty="0"/>
              <a:t> (</a:t>
            </a:r>
            <a:r>
              <a:rPr lang="en-US" sz="3200" dirty="0" err="1"/>
              <a:t>Nasrollahzadeh</a:t>
            </a:r>
            <a:r>
              <a:rPr lang="en-US" sz="3200" dirty="0"/>
              <a:t> &amp; </a:t>
            </a:r>
            <a:r>
              <a:rPr lang="en-US" sz="3200" dirty="0" err="1"/>
              <a:t>Sajadi</a:t>
            </a:r>
            <a:r>
              <a:rPr lang="en-US" sz="3200" dirty="0"/>
              <a:t>, 2015) </a:t>
            </a:r>
          </a:p>
        </p:txBody>
      </p:sp>
    </p:spTree>
    <p:extLst>
      <p:ext uri="{BB962C8B-B14F-4D97-AF65-F5344CB8AC3E}">
        <p14:creationId xmlns:p14="http://schemas.microsoft.com/office/powerpoint/2010/main" val="16899869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40115-6042-4E15-9FCE-B2B234150867}"/>
              </a:ext>
            </a:extLst>
          </p:cNvPr>
          <p:cNvSpPr>
            <a:spLocks noGrp="1"/>
          </p:cNvSpPr>
          <p:nvPr>
            <p:ph idx="1"/>
          </p:nvPr>
        </p:nvSpPr>
        <p:spPr>
          <a:xfrm>
            <a:off x="822961" y="1869428"/>
            <a:ext cx="10231894" cy="4129036"/>
          </a:xfrm>
        </p:spPr>
        <p:txBody>
          <a:bodyPr>
            <a:noAutofit/>
          </a:bodyPr>
          <a:lstStyle/>
          <a:p>
            <a:pPr marL="0" indent="0" algn="just" rtl="1">
              <a:lnSpc>
                <a:spcPct val="150000"/>
              </a:lnSpc>
              <a:buNone/>
            </a:pPr>
            <a:r>
              <a:rPr lang="ar-IQ" sz="3200" dirty="0"/>
              <a:t>استخدمت العديد من المستخلصات النباتية لتصنيع اوكسيد النحاس النانوي مثل مستخلص اوراق ابو طيلون الهندي</a:t>
            </a:r>
            <a:r>
              <a:rPr lang="en-US" sz="3200" dirty="0"/>
              <a:t>، </a:t>
            </a:r>
            <a:r>
              <a:rPr lang="ar-IQ" sz="3200" dirty="0"/>
              <a:t>مستخلص اوراق ساراكة الشوكية </a:t>
            </a:r>
            <a:r>
              <a:rPr lang="en-US" sz="3200" dirty="0"/>
              <a:t>، </a:t>
            </a:r>
            <a:r>
              <a:rPr lang="ar-IQ" sz="3200" dirty="0"/>
              <a:t>مستخلص اوراق السدر الهندي ومستخلص جذور راوند ومستخلص اوراق التفاح يشير جدول 4 الى احدث الدراسات حول استخدام مستخلصات اوراق وثمار وبذور بعض النباتات لتصنيع أكسيد النحاس النانوي وظروف تصنيعها وحجم الجسيمات الناتجة.</a:t>
            </a:r>
            <a:endParaRPr lang="en-US" sz="3200" dirty="0"/>
          </a:p>
        </p:txBody>
      </p:sp>
    </p:spTree>
    <p:extLst>
      <p:ext uri="{BB962C8B-B14F-4D97-AF65-F5344CB8AC3E}">
        <p14:creationId xmlns:p14="http://schemas.microsoft.com/office/powerpoint/2010/main" val="40699953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699F-E103-414F-B6EF-68B4B86B5BB5}"/>
              </a:ext>
            </a:extLst>
          </p:cNvPr>
          <p:cNvSpPr>
            <a:spLocks noGrp="1"/>
          </p:cNvSpPr>
          <p:nvPr>
            <p:ph type="title"/>
          </p:nvPr>
        </p:nvSpPr>
        <p:spPr/>
        <p:txBody>
          <a:bodyPr/>
          <a:lstStyle/>
          <a:p>
            <a:pPr algn="ctr"/>
            <a:r>
              <a:rPr lang="en-US" b="1" dirty="0">
                <a:solidFill>
                  <a:srgbClr val="FF0000"/>
                </a:solidFill>
              </a:rPr>
              <a:t>Table 4. </a:t>
            </a:r>
            <a:r>
              <a:rPr lang="en-US" dirty="0">
                <a:solidFill>
                  <a:srgbClr val="FF0000"/>
                </a:solidFill>
              </a:rPr>
              <a:t>Biosynthesis of copper oxide nanoparticles using different plant parts</a:t>
            </a:r>
          </a:p>
        </p:txBody>
      </p:sp>
      <p:graphicFrame>
        <p:nvGraphicFramePr>
          <p:cNvPr id="4" name="Content Placeholder 3">
            <a:extLst>
              <a:ext uri="{FF2B5EF4-FFF2-40B4-BE49-F238E27FC236}">
                <a16:creationId xmlns:a16="http://schemas.microsoft.com/office/drawing/2014/main" id="{E6AE0556-5C2C-4D8C-9152-66134F5E36CA}"/>
              </a:ext>
            </a:extLst>
          </p:cNvPr>
          <p:cNvGraphicFramePr>
            <a:graphicFrameLocks noGrp="1"/>
          </p:cNvGraphicFramePr>
          <p:nvPr>
            <p:ph idx="1"/>
            <p:extLst>
              <p:ext uri="{D42A27DB-BD31-4B8C-83A1-F6EECF244321}">
                <p14:modId xmlns:p14="http://schemas.microsoft.com/office/powerpoint/2010/main" val="1494163008"/>
              </p:ext>
            </p:extLst>
          </p:nvPr>
        </p:nvGraphicFramePr>
        <p:xfrm>
          <a:off x="715616" y="2016125"/>
          <a:ext cx="10866786" cy="4037356"/>
        </p:xfrm>
        <a:graphic>
          <a:graphicData uri="http://schemas.openxmlformats.org/drawingml/2006/table">
            <a:tbl>
              <a:tblPr firstRow="1" bandRow="1">
                <a:tableStyleId>{5C22544A-7EE6-4342-B048-85BDC9FD1C3A}</a:tableStyleId>
              </a:tblPr>
              <a:tblGrid>
                <a:gridCol w="1811131">
                  <a:extLst>
                    <a:ext uri="{9D8B030D-6E8A-4147-A177-3AD203B41FA5}">
                      <a16:colId xmlns:a16="http://schemas.microsoft.com/office/drawing/2014/main" val="1326114079"/>
                    </a:ext>
                  </a:extLst>
                </a:gridCol>
                <a:gridCol w="1811131">
                  <a:extLst>
                    <a:ext uri="{9D8B030D-6E8A-4147-A177-3AD203B41FA5}">
                      <a16:colId xmlns:a16="http://schemas.microsoft.com/office/drawing/2014/main" val="506705281"/>
                    </a:ext>
                  </a:extLst>
                </a:gridCol>
                <a:gridCol w="1811131">
                  <a:extLst>
                    <a:ext uri="{9D8B030D-6E8A-4147-A177-3AD203B41FA5}">
                      <a16:colId xmlns:a16="http://schemas.microsoft.com/office/drawing/2014/main" val="4037665480"/>
                    </a:ext>
                  </a:extLst>
                </a:gridCol>
                <a:gridCol w="1811131">
                  <a:extLst>
                    <a:ext uri="{9D8B030D-6E8A-4147-A177-3AD203B41FA5}">
                      <a16:colId xmlns:a16="http://schemas.microsoft.com/office/drawing/2014/main" val="2237824397"/>
                    </a:ext>
                  </a:extLst>
                </a:gridCol>
                <a:gridCol w="1811131">
                  <a:extLst>
                    <a:ext uri="{9D8B030D-6E8A-4147-A177-3AD203B41FA5}">
                      <a16:colId xmlns:a16="http://schemas.microsoft.com/office/drawing/2014/main" val="4290334247"/>
                    </a:ext>
                  </a:extLst>
                </a:gridCol>
                <a:gridCol w="1811131">
                  <a:extLst>
                    <a:ext uri="{9D8B030D-6E8A-4147-A177-3AD203B41FA5}">
                      <a16:colId xmlns:a16="http://schemas.microsoft.com/office/drawing/2014/main" val="600040066"/>
                    </a:ext>
                  </a:extLst>
                </a:gridCol>
              </a:tblGrid>
              <a:tr h="1009339">
                <a:tc>
                  <a:txBody>
                    <a:bodyPr/>
                    <a:lstStyle/>
                    <a:p>
                      <a:pPr algn="ctr"/>
                      <a:r>
                        <a:rPr lang="ar-IQ" sz="1800" b="1" i="0" u="none" strike="noStrike" kern="1200" baseline="0" dirty="0">
                          <a:solidFill>
                            <a:schemeClr val="lt1"/>
                          </a:solidFill>
                          <a:latin typeface="+mn-lt"/>
                          <a:ea typeface="+mn-ea"/>
                          <a:cs typeface="+mn-cs"/>
                        </a:rPr>
                        <a:t>المرجع</a:t>
                      </a:r>
                    </a:p>
                    <a:p>
                      <a:pPr algn="ctr"/>
                      <a:r>
                        <a:rPr lang="en-US" sz="1800" b="1" i="0" u="none" strike="noStrike" kern="1200" baseline="0" dirty="0">
                          <a:solidFill>
                            <a:schemeClr val="lt1"/>
                          </a:solidFill>
                          <a:latin typeface="+mn-lt"/>
                          <a:ea typeface="+mn-ea"/>
                          <a:cs typeface="+mn-cs"/>
                        </a:rPr>
                        <a:t>Reference</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ظروف التصنيع</a:t>
                      </a:r>
                    </a:p>
                    <a:p>
                      <a:pPr algn="ctr"/>
                      <a:r>
                        <a:rPr lang="en-US" sz="1800" b="1" i="0" u="none" strike="noStrike" kern="1200" baseline="0" dirty="0">
                          <a:solidFill>
                            <a:schemeClr val="lt1"/>
                          </a:solidFill>
                          <a:latin typeface="+mn-lt"/>
                          <a:ea typeface="+mn-ea"/>
                          <a:cs typeface="+mn-cs"/>
                        </a:rPr>
                        <a:t>Synthesis conditions</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حجم الجسيمات</a:t>
                      </a:r>
                    </a:p>
                    <a:p>
                      <a:pPr algn="ctr"/>
                      <a:r>
                        <a:rPr lang="ar-IQ" sz="1800" b="1" i="0" u="none" strike="noStrike" kern="1200" baseline="0" dirty="0">
                          <a:solidFill>
                            <a:schemeClr val="lt1"/>
                          </a:solidFill>
                          <a:latin typeface="+mn-lt"/>
                          <a:ea typeface="+mn-ea"/>
                          <a:cs typeface="+mn-cs"/>
                        </a:rPr>
                        <a:t>النانوية (نانومتر)</a:t>
                      </a:r>
                    </a:p>
                    <a:p>
                      <a:pPr algn="ctr"/>
                      <a:r>
                        <a:rPr lang="en-US" sz="1800" b="1" i="0" u="none" strike="noStrike" kern="1200" baseline="0" dirty="0">
                          <a:solidFill>
                            <a:schemeClr val="lt1"/>
                          </a:solidFill>
                          <a:latin typeface="+mn-lt"/>
                          <a:ea typeface="+mn-ea"/>
                          <a:cs typeface="+mn-cs"/>
                        </a:rPr>
                        <a:t>NPs size (nm)</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الجزء النباتي</a:t>
                      </a:r>
                    </a:p>
                    <a:p>
                      <a:pPr algn="ctr"/>
                      <a:r>
                        <a:rPr lang="en-US" sz="1800" b="1" i="0" u="none" strike="noStrike" kern="1200" baseline="0" dirty="0">
                          <a:solidFill>
                            <a:schemeClr val="lt1"/>
                          </a:solidFill>
                          <a:latin typeface="+mn-lt"/>
                          <a:ea typeface="+mn-ea"/>
                          <a:cs typeface="+mn-cs"/>
                        </a:rPr>
                        <a:t>Plant part</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الاسم الشائع للنبات</a:t>
                      </a:r>
                    </a:p>
                    <a:p>
                      <a:pPr algn="ctr"/>
                      <a:r>
                        <a:rPr lang="en-US" sz="1800" b="1" i="0" u="none" strike="noStrike" kern="1200" baseline="0" dirty="0">
                          <a:solidFill>
                            <a:schemeClr val="lt1"/>
                          </a:solidFill>
                          <a:latin typeface="+mn-lt"/>
                          <a:ea typeface="+mn-ea"/>
                          <a:cs typeface="+mn-cs"/>
                        </a:rPr>
                        <a:t>Common name</a:t>
                      </a:r>
                      <a:endParaRPr lang="en-US" dirty="0"/>
                    </a:p>
                  </a:txBody>
                  <a:tcPr/>
                </a:tc>
                <a:tc>
                  <a:txBody>
                    <a:bodyPr/>
                    <a:lstStyle/>
                    <a:p>
                      <a:pPr algn="ctr"/>
                      <a:r>
                        <a:rPr lang="ar-IQ" sz="1800" b="1" i="0" u="none" strike="noStrike" kern="1200" baseline="0" dirty="0">
                          <a:solidFill>
                            <a:schemeClr val="lt1"/>
                          </a:solidFill>
                          <a:latin typeface="+mn-lt"/>
                          <a:ea typeface="+mn-ea"/>
                          <a:cs typeface="+mn-cs"/>
                        </a:rPr>
                        <a:t>الاسم العلمي للنبات</a:t>
                      </a:r>
                    </a:p>
                    <a:p>
                      <a:pPr algn="ctr"/>
                      <a:r>
                        <a:rPr lang="en-US" sz="1800" b="1" i="0" u="none" strike="noStrike" kern="1200" baseline="0" dirty="0">
                          <a:solidFill>
                            <a:schemeClr val="lt1"/>
                          </a:solidFill>
                          <a:latin typeface="+mn-lt"/>
                          <a:ea typeface="+mn-ea"/>
                          <a:cs typeface="+mn-cs"/>
                        </a:rPr>
                        <a:t>Scientific name</a:t>
                      </a:r>
                      <a:endParaRPr lang="en-US" dirty="0"/>
                    </a:p>
                  </a:txBody>
                  <a:tcPr/>
                </a:tc>
                <a:extLst>
                  <a:ext uri="{0D108BD9-81ED-4DB2-BD59-A6C34878D82A}">
                    <a16:rowId xmlns:a16="http://schemas.microsoft.com/office/drawing/2014/main" val="1806250492"/>
                  </a:ext>
                </a:extLst>
              </a:tr>
              <a:tr h="1009339">
                <a:tc>
                  <a:txBody>
                    <a:bodyPr/>
                    <a:lstStyle/>
                    <a:p>
                      <a:pPr algn="ctr"/>
                      <a:r>
                        <a:rPr lang="en-US" sz="1800" b="0" i="0" u="none" strike="noStrike" kern="1200" baseline="0" dirty="0" err="1">
                          <a:solidFill>
                            <a:schemeClr val="dk1"/>
                          </a:solidFill>
                          <a:latin typeface="+mn-lt"/>
                          <a:ea typeface="+mn-ea"/>
                          <a:cs typeface="+mn-cs"/>
                        </a:rPr>
                        <a:t>Awwad</a:t>
                      </a:r>
                      <a:r>
                        <a:rPr lang="en-US" sz="1800" b="0" i="0" u="none" strike="noStrike" kern="1200" baseline="0" dirty="0">
                          <a:solidFill>
                            <a:schemeClr val="dk1"/>
                          </a:solidFill>
                          <a:latin typeface="+mn-lt"/>
                          <a:ea typeface="+mn-ea"/>
                          <a:cs typeface="+mn-cs"/>
                        </a:rPr>
                        <a:t> &amp; Amer 2020</a:t>
                      </a:r>
                      <a:endParaRPr lang="en-US" dirty="0"/>
                    </a:p>
                  </a:txBody>
                  <a:tcPr/>
                </a:tc>
                <a:tc>
                  <a:txBody>
                    <a:bodyPr/>
                    <a:lstStyle/>
                    <a:p>
                      <a:pPr algn="ctr"/>
                      <a:r>
                        <a:rPr lang="en-US" sz="1800" b="0" i="0" u="none" strike="noStrike" kern="1200" baseline="0" dirty="0">
                          <a:solidFill>
                            <a:schemeClr val="dk1"/>
                          </a:solidFill>
                          <a:latin typeface="+mn-lt"/>
                          <a:ea typeface="+mn-ea"/>
                          <a:cs typeface="+mn-cs"/>
                        </a:rPr>
                        <a:t>Room temp., 4 hours</a:t>
                      </a:r>
                      <a:endParaRPr lang="en-US" dirty="0"/>
                    </a:p>
                  </a:txBody>
                  <a:tcPr/>
                </a:tc>
                <a:tc>
                  <a:txBody>
                    <a:bodyPr/>
                    <a:lstStyle/>
                    <a:p>
                      <a:pPr algn="ctr"/>
                      <a:r>
                        <a:rPr lang="ar-IQ" dirty="0"/>
                        <a:t>20</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اوراق</a:t>
                      </a:r>
                    </a:p>
                    <a:p>
                      <a:pPr algn="ctr"/>
                      <a:r>
                        <a:rPr lang="en-US" sz="1800" b="0" i="0" u="none" strike="noStrike" kern="1200" baseline="0" dirty="0">
                          <a:solidFill>
                            <a:schemeClr val="dk1"/>
                          </a:solidFill>
                          <a:latin typeface="+mn-lt"/>
                          <a:ea typeface="+mn-ea"/>
                          <a:cs typeface="+mn-cs"/>
                        </a:rPr>
                        <a:t>Leaves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الزنزرخت الصيني- ايلنطس</a:t>
                      </a:r>
                    </a:p>
                    <a:p>
                      <a:pPr algn="ctr"/>
                      <a:r>
                        <a:rPr lang="en-US" sz="1800" b="0" i="0" u="none" strike="noStrike" kern="1200" baseline="0" dirty="0">
                          <a:solidFill>
                            <a:schemeClr val="dk1"/>
                          </a:solidFill>
                          <a:latin typeface="+mn-lt"/>
                          <a:ea typeface="+mn-ea"/>
                          <a:cs typeface="+mn-cs"/>
                        </a:rPr>
                        <a:t>Tree of heaven</a:t>
                      </a:r>
                      <a:endParaRPr lang="en-US" dirty="0"/>
                    </a:p>
                  </a:txBody>
                  <a:tcPr/>
                </a:tc>
                <a:tc>
                  <a:txBody>
                    <a:bodyPr/>
                    <a:lstStyle/>
                    <a:p>
                      <a:pPr algn="ctr"/>
                      <a:r>
                        <a:rPr lang="en-US" sz="1800" b="0" i="1" u="none" strike="noStrike" kern="1200" baseline="0" dirty="0">
                          <a:solidFill>
                            <a:schemeClr val="dk1"/>
                          </a:solidFill>
                          <a:latin typeface="+mn-lt"/>
                          <a:ea typeface="+mn-ea"/>
                          <a:cs typeface="+mn-cs"/>
                        </a:rPr>
                        <a:t>Ailanthus </a:t>
                      </a:r>
                      <a:r>
                        <a:rPr lang="en-US" sz="1800" b="0" i="1" u="none" strike="noStrike" kern="1200" baseline="0" dirty="0" err="1">
                          <a:solidFill>
                            <a:schemeClr val="dk1"/>
                          </a:solidFill>
                          <a:latin typeface="+mn-lt"/>
                          <a:ea typeface="+mn-ea"/>
                          <a:cs typeface="+mn-cs"/>
                        </a:rPr>
                        <a:t>altissima</a:t>
                      </a:r>
                      <a:endParaRPr lang="en-US" dirty="0"/>
                    </a:p>
                  </a:txBody>
                  <a:tcPr/>
                </a:tc>
                <a:extLst>
                  <a:ext uri="{0D108BD9-81ED-4DB2-BD59-A6C34878D82A}">
                    <a16:rowId xmlns:a16="http://schemas.microsoft.com/office/drawing/2014/main" val="2184892599"/>
                  </a:ext>
                </a:extLst>
              </a:tr>
              <a:tr h="1312141">
                <a:tc>
                  <a:txBody>
                    <a:bodyPr/>
                    <a:lstStyle/>
                    <a:p>
                      <a:pPr algn="ctr"/>
                      <a:r>
                        <a:rPr lang="en-US" sz="1800" b="0" i="0" u="none" strike="noStrike" kern="1200" baseline="0" dirty="0" err="1">
                          <a:solidFill>
                            <a:schemeClr val="dk1"/>
                          </a:solidFill>
                          <a:latin typeface="+mn-lt"/>
                          <a:ea typeface="+mn-ea"/>
                          <a:cs typeface="+mn-cs"/>
                        </a:rPr>
                        <a:t>Sorbiun</a:t>
                      </a:r>
                      <a:r>
                        <a:rPr lang="en-US" sz="1800" b="0" i="0" u="none" strike="noStrike" kern="1200" baseline="0" dirty="0">
                          <a:solidFill>
                            <a:schemeClr val="dk1"/>
                          </a:solidFill>
                          <a:latin typeface="+mn-lt"/>
                          <a:ea typeface="+mn-ea"/>
                          <a:cs typeface="+mn-cs"/>
                        </a:rPr>
                        <a:t>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2018</a:t>
                      </a:r>
                      <a:endParaRPr lang="en-US" dirty="0"/>
                    </a:p>
                  </a:txBody>
                  <a:tcPr/>
                </a:tc>
                <a:tc>
                  <a:txBody>
                    <a:bodyPr/>
                    <a:lstStyle/>
                    <a:p>
                      <a:pPr algn="ctr"/>
                      <a:r>
                        <a:rPr lang="en-US" sz="1800" b="0" i="0" u="none" strike="noStrike" kern="1200" baseline="0" dirty="0">
                          <a:solidFill>
                            <a:schemeClr val="dk1"/>
                          </a:solidFill>
                          <a:latin typeface="+mn-lt"/>
                          <a:ea typeface="+mn-ea"/>
                          <a:cs typeface="+mn-cs"/>
                        </a:rPr>
                        <a:t>Boiling the mixture then heating at 500 °C for 4 hours</a:t>
                      </a:r>
                      <a:endParaRPr lang="en-US" dirty="0"/>
                    </a:p>
                  </a:txBody>
                  <a:tcPr/>
                </a:tc>
                <a:tc>
                  <a:txBody>
                    <a:bodyPr/>
                    <a:lstStyle/>
                    <a:p>
                      <a:pPr algn="ctr"/>
                      <a:r>
                        <a:rPr lang="ar-IQ" dirty="0"/>
                        <a:t>40</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ثمار</a:t>
                      </a:r>
                    </a:p>
                    <a:p>
                      <a:pPr algn="ctr"/>
                      <a:r>
                        <a:rPr lang="en-US" sz="1800" b="0" i="0" u="none" strike="noStrike" kern="1200" baseline="0" dirty="0">
                          <a:solidFill>
                            <a:schemeClr val="dk1"/>
                          </a:solidFill>
                          <a:latin typeface="+mn-lt"/>
                          <a:ea typeface="+mn-ea"/>
                          <a:cs typeface="+mn-cs"/>
                        </a:rPr>
                        <a:t>Fruits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السنديان</a:t>
                      </a:r>
                    </a:p>
                    <a:p>
                      <a:pPr algn="ctr"/>
                      <a:r>
                        <a:rPr lang="en-US" sz="1800" b="0" i="0" u="none" strike="noStrike" kern="1200" baseline="0" dirty="0">
                          <a:solidFill>
                            <a:schemeClr val="dk1"/>
                          </a:solidFill>
                          <a:latin typeface="+mn-lt"/>
                          <a:ea typeface="+mn-ea"/>
                          <a:cs typeface="+mn-cs"/>
                        </a:rPr>
                        <a:t>Oak</a:t>
                      </a:r>
                      <a:endParaRPr lang="en-US" dirty="0"/>
                    </a:p>
                  </a:txBody>
                  <a:tcPr/>
                </a:tc>
                <a:tc>
                  <a:txBody>
                    <a:bodyPr/>
                    <a:lstStyle/>
                    <a:p>
                      <a:pPr algn="ctr"/>
                      <a:r>
                        <a:rPr lang="en-US" sz="1800" b="0" i="1" u="none" strike="noStrike" kern="1200" baseline="0" dirty="0">
                          <a:solidFill>
                            <a:schemeClr val="dk1"/>
                          </a:solidFill>
                          <a:latin typeface="+mn-lt"/>
                          <a:ea typeface="+mn-ea"/>
                          <a:cs typeface="+mn-cs"/>
                        </a:rPr>
                        <a:t>Quercus </a:t>
                      </a:r>
                      <a:r>
                        <a:rPr lang="en-US" sz="1800" b="0" i="1" u="none" strike="noStrike" kern="1200" baseline="0" dirty="0" err="1">
                          <a:solidFill>
                            <a:schemeClr val="dk1"/>
                          </a:solidFill>
                          <a:latin typeface="+mn-lt"/>
                          <a:ea typeface="+mn-ea"/>
                          <a:cs typeface="+mn-cs"/>
                        </a:rPr>
                        <a:t>robur</a:t>
                      </a:r>
                      <a:endParaRPr lang="en-US" dirty="0"/>
                    </a:p>
                  </a:txBody>
                  <a:tcPr/>
                </a:tc>
                <a:extLst>
                  <a:ext uri="{0D108BD9-81ED-4DB2-BD59-A6C34878D82A}">
                    <a16:rowId xmlns:a16="http://schemas.microsoft.com/office/drawing/2014/main" val="3962664777"/>
                  </a:ext>
                </a:extLst>
              </a:tr>
              <a:tr h="706537">
                <a:tc>
                  <a:txBody>
                    <a:bodyPr/>
                    <a:lstStyle/>
                    <a:p>
                      <a:pPr algn="ctr"/>
                      <a:r>
                        <a:rPr lang="en-US" sz="1800" b="0" i="0" u="none" strike="noStrike" kern="1200" baseline="0" dirty="0">
                          <a:solidFill>
                            <a:schemeClr val="dk1"/>
                          </a:solidFill>
                          <a:latin typeface="+mn-lt"/>
                          <a:ea typeface="+mn-ea"/>
                          <a:cs typeface="+mn-cs"/>
                        </a:rPr>
                        <a:t>Sukumar </a:t>
                      </a:r>
                      <a:r>
                        <a:rPr lang="en-US" sz="1800" b="0" i="1" u="none" strike="noStrike" kern="1200" baseline="0" dirty="0">
                          <a:solidFill>
                            <a:schemeClr val="dk1"/>
                          </a:solidFill>
                          <a:latin typeface="+mn-lt"/>
                          <a:ea typeface="+mn-ea"/>
                          <a:cs typeface="+mn-cs"/>
                        </a:rPr>
                        <a:t>et al</a:t>
                      </a:r>
                      <a:r>
                        <a:rPr lang="en-US" sz="1800" b="0" i="0" u="none" strike="noStrike" kern="1200" baseline="0" dirty="0">
                          <a:solidFill>
                            <a:schemeClr val="dk1"/>
                          </a:solidFill>
                          <a:latin typeface="+mn-lt"/>
                          <a:ea typeface="+mn-ea"/>
                          <a:cs typeface="+mn-cs"/>
                        </a:rPr>
                        <a:t>., 2020</a:t>
                      </a:r>
                      <a:endParaRPr lang="en-US" dirty="0"/>
                    </a:p>
                  </a:txBody>
                  <a:tcPr/>
                </a:tc>
                <a:tc>
                  <a:txBody>
                    <a:bodyPr/>
                    <a:lstStyle/>
                    <a:p>
                      <a:pPr algn="ctr"/>
                      <a:r>
                        <a:rPr lang="en-US" sz="1800" b="0" i="0" u="none" strike="noStrike" kern="1200" baseline="0" dirty="0">
                          <a:solidFill>
                            <a:schemeClr val="dk1"/>
                          </a:solidFill>
                          <a:latin typeface="+mn-lt"/>
                          <a:ea typeface="+mn-ea"/>
                          <a:cs typeface="+mn-cs"/>
                        </a:rPr>
                        <a:t>7 hours</a:t>
                      </a:r>
                      <a:endParaRPr lang="en-US" dirty="0"/>
                    </a:p>
                  </a:txBody>
                  <a:tcPr/>
                </a:tc>
                <a:tc>
                  <a:txBody>
                    <a:bodyPr/>
                    <a:lstStyle/>
                    <a:p>
                      <a:pPr algn="ctr"/>
                      <a:r>
                        <a:rPr lang="en-US" sz="1800" b="0" i="0" u="none" strike="noStrike" kern="1200" baseline="0" dirty="0">
                          <a:solidFill>
                            <a:schemeClr val="dk1"/>
                          </a:solidFill>
                          <a:latin typeface="+mn-lt"/>
                          <a:ea typeface="+mn-ea"/>
                          <a:cs typeface="+mn-cs"/>
                        </a:rPr>
                        <a:t>13.07</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بذور</a:t>
                      </a:r>
                    </a:p>
                    <a:p>
                      <a:pPr algn="ctr"/>
                      <a:r>
                        <a:rPr lang="en-US" sz="1800" b="0" i="0" u="none" strike="noStrike" kern="1200" baseline="0" dirty="0">
                          <a:solidFill>
                            <a:schemeClr val="dk1"/>
                          </a:solidFill>
                          <a:latin typeface="+mn-lt"/>
                          <a:ea typeface="+mn-ea"/>
                          <a:cs typeface="+mn-cs"/>
                        </a:rPr>
                        <a:t>Seeds</a:t>
                      </a:r>
                      <a:endParaRPr lang="en-US" dirty="0"/>
                    </a:p>
                  </a:txBody>
                  <a:tcPr/>
                </a:tc>
                <a:tc>
                  <a:txBody>
                    <a:bodyPr/>
                    <a:lstStyle/>
                    <a:p>
                      <a:pPr algn="ctr"/>
                      <a:r>
                        <a:rPr lang="ar-IQ" sz="1800" b="0" i="0" u="none" strike="noStrike" kern="1200" baseline="0" dirty="0">
                          <a:solidFill>
                            <a:schemeClr val="dk1"/>
                          </a:solidFill>
                          <a:latin typeface="+mn-lt"/>
                          <a:ea typeface="+mn-ea"/>
                          <a:cs typeface="+mn-cs"/>
                        </a:rPr>
                        <a:t>الفاصولياء الرمادية</a:t>
                      </a:r>
                    </a:p>
                    <a:p>
                      <a:pPr algn="ctr"/>
                      <a:r>
                        <a:rPr lang="en-US" sz="1800" b="0" i="0" u="none" strike="noStrike" kern="1200" baseline="0" dirty="0" err="1">
                          <a:solidFill>
                            <a:schemeClr val="dk1"/>
                          </a:solidFill>
                          <a:latin typeface="+mn-lt"/>
                          <a:ea typeface="+mn-ea"/>
                          <a:cs typeface="+mn-cs"/>
                        </a:rPr>
                        <a:t>Bonduc</a:t>
                      </a:r>
                      <a:r>
                        <a:rPr lang="en-US" sz="1800" b="0" i="0" u="none" strike="noStrike" kern="1200" baseline="0" dirty="0">
                          <a:solidFill>
                            <a:schemeClr val="dk1"/>
                          </a:solidFill>
                          <a:latin typeface="+mn-lt"/>
                          <a:ea typeface="+mn-ea"/>
                          <a:cs typeface="+mn-cs"/>
                        </a:rPr>
                        <a:t> nut</a:t>
                      </a:r>
                      <a:endParaRPr lang="en-US" dirty="0"/>
                    </a:p>
                  </a:txBody>
                  <a:tcPr/>
                </a:tc>
                <a:tc>
                  <a:txBody>
                    <a:bodyPr/>
                    <a:lstStyle/>
                    <a:p>
                      <a:pPr algn="ctr"/>
                      <a:r>
                        <a:rPr lang="en-US" sz="1800" b="0" i="1" u="none" strike="noStrike" kern="1200" baseline="0" dirty="0" err="1">
                          <a:solidFill>
                            <a:schemeClr val="dk1"/>
                          </a:solidFill>
                          <a:latin typeface="+mn-lt"/>
                          <a:ea typeface="+mn-ea"/>
                          <a:cs typeface="+mn-cs"/>
                        </a:rPr>
                        <a:t>Caesalpinia</a:t>
                      </a:r>
                      <a:r>
                        <a:rPr lang="en-US" sz="1800" b="0" i="1" u="none" strike="noStrike" kern="1200" baseline="0" dirty="0">
                          <a:solidFill>
                            <a:schemeClr val="dk1"/>
                          </a:solidFill>
                          <a:latin typeface="+mn-lt"/>
                          <a:ea typeface="+mn-ea"/>
                          <a:cs typeface="+mn-cs"/>
                        </a:rPr>
                        <a:t> </a:t>
                      </a:r>
                      <a:r>
                        <a:rPr lang="en-US" sz="1800" b="0" i="1" u="none" strike="noStrike" kern="1200" baseline="0" dirty="0" err="1">
                          <a:solidFill>
                            <a:schemeClr val="dk1"/>
                          </a:solidFill>
                          <a:latin typeface="+mn-lt"/>
                          <a:ea typeface="+mn-ea"/>
                          <a:cs typeface="+mn-cs"/>
                        </a:rPr>
                        <a:t>bonducella</a:t>
                      </a:r>
                      <a:endParaRPr lang="en-US" dirty="0"/>
                    </a:p>
                  </a:txBody>
                  <a:tcPr/>
                </a:tc>
                <a:extLst>
                  <a:ext uri="{0D108BD9-81ED-4DB2-BD59-A6C34878D82A}">
                    <a16:rowId xmlns:a16="http://schemas.microsoft.com/office/drawing/2014/main" val="1213038085"/>
                  </a:ext>
                </a:extLst>
              </a:tr>
            </a:tbl>
          </a:graphicData>
        </a:graphic>
      </p:graphicFrame>
    </p:spTree>
    <p:extLst>
      <p:ext uri="{BB962C8B-B14F-4D97-AF65-F5344CB8AC3E}">
        <p14:creationId xmlns:p14="http://schemas.microsoft.com/office/powerpoint/2010/main" val="17178739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0203-E3CE-4C12-A602-ED131F15B71F}"/>
              </a:ext>
            </a:extLst>
          </p:cNvPr>
          <p:cNvSpPr>
            <a:spLocks noGrp="1"/>
          </p:cNvSpPr>
          <p:nvPr>
            <p:ph type="title"/>
          </p:nvPr>
        </p:nvSpPr>
        <p:spPr/>
        <p:txBody>
          <a:bodyPr/>
          <a:lstStyle/>
          <a:p>
            <a:pPr algn="ctr" rtl="1"/>
            <a:r>
              <a:rPr lang="ar-IQ" dirty="0">
                <a:solidFill>
                  <a:srgbClr val="FF0000"/>
                </a:solidFill>
              </a:rPr>
              <a:t>اوكسيد الحديد النانوي واكاسيد معدنية نانوية اخرى</a:t>
            </a:r>
            <a:endParaRPr lang="en-US" dirty="0">
              <a:solidFill>
                <a:srgbClr val="FF0000"/>
              </a:solidFill>
            </a:endParaRPr>
          </a:p>
        </p:txBody>
      </p:sp>
      <p:sp>
        <p:nvSpPr>
          <p:cNvPr id="3" name="Content Placeholder 2">
            <a:extLst>
              <a:ext uri="{FF2B5EF4-FFF2-40B4-BE49-F238E27FC236}">
                <a16:creationId xmlns:a16="http://schemas.microsoft.com/office/drawing/2014/main" id="{62BE9F3A-B762-4DF2-88DD-8A7BB90529BA}"/>
              </a:ext>
            </a:extLst>
          </p:cNvPr>
          <p:cNvSpPr>
            <a:spLocks noGrp="1"/>
          </p:cNvSpPr>
          <p:nvPr>
            <p:ph idx="1"/>
          </p:nvPr>
        </p:nvSpPr>
        <p:spPr>
          <a:xfrm>
            <a:off x="940905" y="2015732"/>
            <a:ext cx="10522226" cy="3450613"/>
          </a:xfrm>
        </p:spPr>
        <p:txBody>
          <a:bodyPr>
            <a:noAutofit/>
          </a:bodyPr>
          <a:lstStyle/>
          <a:p>
            <a:pPr marL="0" indent="0" algn="just" rtl="1">
              <a:lnSpc>
                <a:spcPct val="150000"/>
              </a:lnSpc>
              <a:buNone/>
            </a:pPr>
            <a:r>
              <a:rPr lang="ar-IQ" sz="3200" dirty="0">
                <a:cs typeface="+mj-cs"/>
              </a:rPr>
              <a:t>تستخدم جزيئات اوكسيد الحديد النانوية لعلاج السرطان، وتوصيل الأدوية، وعلاج الانسجة التالفة ووضع العلامات على الخلايا لمراقبتها لاحقا كما هو الحال في متابعة تطور الاورام وازالة السموم من السوائل البيولوجية والتصوير بالرنين المغناطيسي</a:t>
            </a:r>
            <a:r>
              <a:rPr lang="ar-IQ" sz="3200" dirty="0" smtClean="0">
                <a:cs typeface="+mj-cs"/>
              </a:rPr>
              <a:t>.</a:t>
            </a:r>
            <a:endParaRPr lang="en-US" sz="3200" dirty="0">
              <a:cs typeface="+mj-cs"/>
            </a:endParaRPr>
          </a:p>
        </p:txBody>
      </p:sp>
    </p:spTree>
    <p:extLst>
      <p:ext uri="{BB962C8B-B14F-4D97-AF65-F5344CB8AC3E}">
        <p14:creationId xmlns:p14="http://schemas.microsoft.com/office/powerpoint/2010/main" val="40178894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lvl="0" indent="0" algn="just" rtl="1">
              <a:lnSpc>
                <a:spcPct val="150000"/>
              </a:lnSpc>
              <a:buClr>
                <a:srgbClr val="B71E42"/>
              </a:buClr>
              <a:buNone/>
            </a:pPr>
            <a:r>
              <a:rPr lang="ar-IQ" sz="3200" dirty="0" smtClean="0">
                <a:solidFill>
                  <a:prstClr val="black"/>
                </a:solidFill>
                <a:cs typeface="Times New Roman" panose="02020603050405020304" pitchFamily="18" charset="0"/>
              </a:rPr>
              <a:t>استخدم </a:t>
            </a:r>
            <a:r>
              <a:rPr lang="ar-IQ" sz="3200" dirty="0">
                <a:solidFill>
                  <a:prstClr val="black"/>
                </a:solidFill>
                <a:cs typeface="Times New Roman" panose="02020603050405020304" pitchFamily="18" charset="0"/>
              </a:rPr>
              <a:t>المستخلص المائي لجذور</a:t>
            </a:r>
            <a:r>
              <a:rPr lang="en-US" sz="3200" i="1" dirty="0" err="1">
                <a:solidFill>
                  <a:prstClr val="black"/>
                </a:solidFill>
              </a:rPr>
              <a:t>Chromolaena</a:t>
            </a:r>
            <a:r>
              <a:rPr lang="en-US" sz="3200" i="1" dirty="0">
                <a:solidFill>
                  <a:prstClr val="black"/>
                </a:solidFill>
              </a:rPr>
              <a:t> </a:t>
            </a:r>
            <a:r>
              <a:rPr lang="en-US" sz="3200" i="1" dirty="0" err="1">
                <a:solidFill>
                  <a:prstClr val="black"/>
                </a:solidFill>
              </a:rPr>
              <a:t>odorata</a:t>
            </a:r>
            <a:r>
              <a:rPr lang="en-US" sz="3200" i="1" dirty="0">
                <a:solidFill>
                  <a:prstClr val="black"/>
                </a:solidFill>
              </a:rPr>
              <a:t> </a:t>
            </a:r>
            <a:r>
              <a:rPr lang="ar-IQ" sz="3200" i="1" dirty="0">
                <a:solidFill>
                  <a:prstClr val="black"/>
                </a:solidFill>
                <a:cs typeface="Times New Roman" panose="02020603050405020304" pitchFamily="18" charset="0"/>
              </a:rPr>
              <a:t> </a:t>
            </a:r>
            <a:r>
              <a:rPr lang="ar-IQ" sz="3200" dirty="0">
                <a:solidFill>
                  <a:prstClr val="black"/>
                </a:solidFill>
                <a:cs typeface="Times New Roman" panose="02020603050405020304" pitchFamily="18" charset="0"/>
              </a:rPr>
              <a:t>لتصنيع </a:t>
            </a:r>
            <a:r>
              <a:rPr lang="en-US" sz="3200" dirty="0">
                <a:solidFill>
                  <a:prstClr val="black"/>
                </a:solidFill>
              </a:rPr>
              <a:t>Fe3O4NPs</a:t>
            </a:r>
            <a:r>
              <a:rPr lang="ar-IQ" sz="3200" dirty="0">
                <a:solidFill>
                  <a:prstClr val="black"/>
                </a:solidFill>
                <a:cs typeface="Times New Roman" panose="02020603050405020304" pitchFamily="18" charset="0"/>
              </a:rPr>
              <a:t> غسلت الجذور بالماء و جففت بالشمس لمدة 14 يوم، اضيف 5 غ من مسحوق الجذور الى 50 مل ماء مقطر وتم تسخين المزيج عند حرارة 85 °س مدة 2 ساعة مع التحريك المستمر ثم تم ترشيح المستخلص وتعريضه للطرد المركزي لفصل الشوائب.</a:t>
            </a:r>
            <a:endParaRPr lang="en-US" sz="3200" dirty="0">
              <a:solidFill>
                <a:prstClr val="black"/>
              </a:solidFill>
            </a:endParaRPr>
          </a:p>
          <a:p>
            <a:endParaRPr lang="en-US" dirty="0"/>
          </a:p>
        </p:txBody>
      </p:sp>
    </p:spTree>
    <p:extLst>
      <p:ext uri="{BB962C8B-B14F-4D97-AF65-F5344CB8AC3E}">
        <p14:creationId xmlns:p14="http://schemas.microsoft.com/office/powerpoint/2010/main" val="23807483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912FED-5A16-46E9-BC60-2EA0EE21A844}"/>
              </a:ext>
            </a:extLst>
          </p:cNvPr>
          <p:cNvSpPr>
            <a:spLocks noGrp="1"/>
          </p:cNvSpPr>
          <p:nvPr>
            <p:ph idx="1"/>
          </p:nvPr>
        </p:nvSpPr>
        <p:spPr>
          <a:xfrm>
            <a:off x="980661" y="2015732"/>
            <a:ext cx="10535478" cy="4083316"/>
          </a:xfrm>
        </p:spPr>
        <p:txBody>
          <a:bodyPr>
            <a:noAutofit/>
          </a:bodyPr>
          <a:lstStyle/>
          <a:p>
            <a:pPr marL="0" indent="0" algn="just" rtl="1">
              <a:lnSpc>
                <a:spcPct val="150000"/>
              </a:lnSpc>
              <a:buNone/>
            </a:pPr>
            <a:r>
              <a:rPr lang="ar-IQ" sz="3200" dirty="0">
                <a:cs typeface="+mj-cs"/>
              </a:rPr>
              <a:t>اضيفت املاح الحديد الى المستخلص النباتي وتم تسخين المزيج عند حرارة 70 °س لوحظ تشكل جزيئات اوكسيد الحديد النانوية في غضون ساعة واحدة ودلت صور المجهر الإلكتروني ان الجسيمات الناتجة كانت كروية الشكل ابعادها في حدود 5.6 - 18.6 نانومتر</a:t>
            </a:r>
            <a:r>
              <a:rPr lang="ar-IQ" sz="3200" dirty="0" smtClean="0">
                <a:cs typeface="+mj-cs"/>
              </a:rPr>
              <a:t>.</a:t>
            </a:r>
            <a:endParaRPr lang="ar-IQ" sz="3200" dirty="0">
              <a:cs typeface="+mj-cs"/>
            </a:endParaRPr>
          </a:p>
        </p:txBody>
      </p:sp>
    </p:spTree>
    <p:extLst>
      <p:ext uri="{BB962C8B-B14F-4D97-AF65-F5344CB8AC3E}">
        <p14:creationId xmlns:p14="http://schemas.microsoft.com/office/powerpoint/2010/main" val="31428128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40080" y="1853754"/>
            <a:ext cx="10414773" cy="4375924"/>
          </a:xfrm>
        </p:spPr>
        <p:txBody>
          <a:bodyPr>
            <a:normAutofit lnSpcReduction="10000"/>
          </a:bodyPr>
          <a:lstStyle/>
          <a:p>
            <a:pPr marL="0" lvl="0" indent="0" algn="r" rtl="1">
              <a:lnSpc>
                <a:spcPct val="150000"/>
              </a:lnSpc>
              <a:buClr>
                <a:srgbClr val="B71E42"/>
              </a:buClr>
              <a:buNone/>
            </a:pPr>
            <a:r>
              <a:rPr lang="ar-IQ" sz="3200" dirty="0">
                <a:solidFill>
                  <a:prstClr val="black"/>
                </a:solidFill>
                <a:cs typeface="Times New Roman" panose="02020603050405020304" pitchFamily="18" charset="0"/>
              </a:rPr>
              <a:t>كما وظف المستخلص </a:t>
            </a:r>
            <a:r>
              <a:rPr lang="ar-IQ" sz="3200" dirty="0" smtClean="0">
                <a:solidFill>
                  <a:prstClr val="black"/>
                </a:solidFill>
                <a:cs typeface="Times New Roman" panose="02020603050405020304" pitchFamily="18" charset="0"/>
              </a:rPr>
              <a:t>المائي </a:t>
            </a:r>
            <a:r>
              <a:rPr lang="ar-IQ" sz="3200" dirty="0" smtClean="0">
                <a:solidFill>
                  <a:prstClr val="black"/>
                </a:solidFill>
              </a:rPr>
              <a:t>لثمار </a:t>
            </a:r>
            <a:r>
              <a:rPr lang="ar-IQ" sz="3200" dirty="0" err="1" smtClean="0">
                <a:solidFill>
                  <a:prstClr val="black"/>
                </a:solidFill>
              </a:rPr>
              <a:t>القرانيا</a:t>
            </a:r>
            <a:r>
              <a:rPr lang="ar-IQ" sz="3200" dirty="0" smtClean="0">
                <a:solidFill>
                  <a:prstClr val="black"/>
                </a:solidFill>
              </a:rPr>
              <a:t> </a:t>
            </a:r>
            <a:r>
              <a:rPr lang="ar-IQ" sz="3200" dirty="0">
                <a:solidFill>
                  <a:prstClr val="black"/>
                </a:solidFill>
              </a:rPr>
              <a:t>الأوروبية (</a:t>
            </a:r>
            <a:r>
              <a:rPr lang="en-US" sz="3200" i="1" dirty="0" err="1">
                <a:solidFill>
                  <a:prstClr val="black"/>
                </a:solidFill>
              </a:rPr>
              <a:t>Cornus</a:t>
            </a:r>
            <a:r>
              <a:rPr lang="en-US" sz="3200" i="1" dirty="0">
                <a:solidFill>
                  <a:prstClr val="black"/>
                </a:solidFill>
              </a:rPr>
              <a:t> mas </a:t>
            </a:r>
            <a:r>
              <a:rPr lang="en-US" sz="3200" dirty="0">
                <a:solidFill>
                  <a:prstClr val="black"/>
                </a:solidFill>
              </a:rPr>
              <a:t>L.</a:t>
            </a:r>
            <a:r>
              <a:rPr lang="ar-IQ" sz="3200" dirty="0">
                <a:solidFill>
                  <a:prstClr val="black"/>
                </a:solidFill>
              </a:rPr>
              <a:t> ) لتصنيع جزيئات اوكسيد الحديد النانوية بطريقة سهلة وسريعة واقتصادية كانت الجسيمات الناتجة كروية الشكل تراوحت اقطارها في حدود 20 - 40 نانومتر وقد كان لهذه الجسيمات اثارا ايجابيا في زيادة الكتلة الحيوية لساق وجذور </a:t>
            </a:r>
            <a:r>
              <a:rPr lang="ar-IQ" sz="3200" dirty="0" err="1">
                <a:solidFill>
                  <a:prstClr val="black"/>
                </a:solidFill>
              </a:rPr>
              <a:t>بادرات</a:t>
            </a:r>
            <a:r>
              <a:rPr lang="ar-IQ" sz="3200" dirty="0">
                <a:solidFill>
                  <a:prstClr val="black"/>
                </a:solidFill>
              </a:rPr>
              <a:t> الشعير عند </a:t>
            </a:r>
            <a:r>
              <a:rPr lang="ar-IQ" sz="3200" dirty="0" smtClean="0">
                <a:solidFill>
                  <a:prstClr val="black"/>
                </a:solidFill>
              </a:rPr>
              <a:t>سقايها </a:t>
            </a:r>
            <a:r>
              <a:rPr lang="ar-IQ" sz="3200" dirty="0">
                <a:solidFill>
                  <a:prstClr val="black"/>
                </a:solidFill>
              </a:rPr>
              <a:t>بتركيز 10 - 100 </a:t>
            </a:r>
            <a:r>
              <a:rPr lang="ar-IQ" sz="3200" dirty="0" err="1">
                <a:solidFill>
                  <a:prstClr val="black"/>
                </a:solidFill>
              </a:rPr>
              <a:t>مغ</a:t>
            </a:r>
            <a:r>
              <a:rPr lang="ar-IQ" sz="3200" dirty="0">
                <a:solidFill>
                  <a:prstClr val="black"/>
                </a:solidFill>
              </a:rPr>
              <a:t>/لتر مما حدا بالباحث أن يوصي باستخدام جزيئات أكسيد الحديد النانوية في التسميد.</a:t>
            </a:r>
            <a:endParaRPr lang="en-US" sz="3200" dirty="0">
              <a:solidFill>
                <a:prstClr val="black"/>
              </a:solidFill>
            </a:endParaRPr>
          </a:p>
          <a:p>
            <a:pPr>
              <a:lnSpc>
                <a:spcPct val="150000"/>
              </a:lnSpc>
            </a:pPr>
            <a:endParaRPr lang="en-US" dirty="0"/>
          </a:p>
        </p:txBody>
      </p:sp>
    </p:spTree>
    <p:extLst>
      <p:ext uri="{BB962C8B-B14F-4D97-AF65-F5344CB8AC3E}">
        <p14:creationId xmlns:p14="http://schemas.microsoft.com/office/powerpoint/2010/main" val="27385177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42CF16-C9CE-42A2-8743-CDC72644364E}"/>
              </a:ext>
            </a:extLst>
          </p:cNvPr>
          <p:cNvSpPr>
            <a:spLocks noGrp="1"/>
          </p:cNvSpPr>
          <p:nvPr>
            <p:ph idx="1"/>
          </p:nvPr>
        </p:nvSpPr>
        <p:spPr>
          <a:xfrm>
            <a:off x="874643" y="2015732"/>
            <a:ext cx="10628244" cy="4014007"/>
          </a:xfrm>
        </p:spPr>
        <p:txBody>
          <a:bodyPr>
            <a:noAutofit/>
          </a:bodyPr>
          <a:lstStyle/>
          <a:p>
            <a:pPr marL="0" indent="0" algn="just" rtl="1">
              <a:lnSpc>
                <a:spcPct val="150000"/>
              </a:lnSpc>
              <a:buNone/>
            </a:pPr>
            <a:r>
              <a:rPr lang="ar-IQ" sz="3200" dirty="0">
                <a:cs typeface="+mj-cs"/>
              </a:rPr>
              <a:t>كما استخدم المستخلص المائي لجذور الزنجبيل لإنتاج جسيمات أكسيد النيكل النانوية ( 16 – 52) نانومتر</a:t>
            </a:r>
            <a:r>
              <a:rPr lang="en-US" sz="3200" dirty="0">
                <a:cs typeface="+mj-cs"/>
              </a:rPr>
              <a:t> </a:t>
            </a:r>
            <a:r>
              <a:rPr lang="ar-IQ" sz="3200" dirty="0">
                <a:cs typeface="+mj-cs"/>
              </a:rPr>
              <a:t>وكان لهذه الجسيمات تأثيرا مثبطا لنمو المكورات العنقودية الذهبية في المختبر. كما استخدم </a:t>
            </a:r>
            <a:r>
              <a:rPr lang="en-US" sz="3200" dirty="0">
                <a:cs typeface="+mj-cs"/>
              </a:rPr>
              <a:t>Ramesh </a:t>
            </a:r>
            <a:r>
              <a:rPr lang="en-US" sz="3200" i="1" dirty="0">
                <a:cs typeface="+mj-cs"/>
              </a:rPr>
              <a:t>et al</a:t>
            </a:r>
            <a:r>
              <a:rPr lang="en-US" sz="3200" dirty="0">
                <a:cs typeface="+mj-cs"/>
              </a:rPr>
              <a:t>. ( 2020 ) </a:t>
            </a:r>
            <a:r>
              <a:rPr lang="ar-IQ" sz="3200" dirty="0">
                <a:cs typeface="+mj-cs"/>
              </a:rPr>
              <a:t> المستخلص المائي لبذور عباد الشمس </a:t>
            </a:r>
            <a:r>
              <a:rPr lang="en-US" sz="3200" dirty="0">
                <a:cs typeface="+mj-cs"/>
              </a:rPr>
              <a:t>(</a:t>
            </a:r>
            <a:r>
              <a:rPr lang="en-US" sz="3200" i="1" dirty="0">
                <a:cs typeface="+mj-cs"/>
              </a:rPr>
              <a:t>Helianthus </a:t>
            </a:r>
            <a:r>
              <a:rPr lang="en-US" sz="3200" i="1" dirty="0" err="1">
                <a:cs typeface="+mj-cs"/>
              </a:rPr>
              <a:t>annuus</a:t>
            </a:r>
            <a:r>
              <a:rPr lang="en-US" sz="3200" i="1" dirty="0">
                <a:cs typeface="+mj-cs"/>
              </a:rPr>
              <a:t> </a:t>
            </a:r>
            <a:r>
              <a:rPr lang="en-US" sz="3200" dirty="0">
                <a:cs typeface="+mj-cs"/>
              </a:rPr>
              <a:t>L.)</a:t>
            </a:r>
            <a:r>
              <a:rPr lang="ar-IQ" sz="3200" dirty="0">
                <a:cs typeface="+mj-cs"/>
              </a:rPr>
              <a:t> لتصنيع جسيمات أكسيد المنغنيز النانوي ( 10 - 70 نانومتر</a:t>
            </a:r>
            <a:r>
              <a:rPr lang="ar-IQ" sz="3200" dirty="0" smtClean="0">
                <a:cs typeface="+mj-cs"/>
              </a:rPr>
              <a:t>).</a:t>
            </a:r>
            <a:endParaRPr lang="en-US" sz="3200" dirty="0">
              <a:cs typeface="+mj-cs"/>
            </a:endParaRPr>
          </a:p>
        </p:txBody>
      </p:sp>
    </p:spTree>
    <p:extLst>
      <p:ext uri="{BB962C8B-B14F-4D97-AF65-F5344CB8AC3E}">
        <p14:creationId xmlns:p14="http://schemas.microsoft.com/office/powerpoint/2010/main" val="4016424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2336" y="1853754"/>
            <a:ext cx="10652518" cy="3450613"/>
          </a:xfrm>
        </p:spPr>
        <p:txBody>
          <a:bodyPr>
            <a:noAutofit/>
          </a:bodyPr>
          <a:lstStyle/>
          <a:p>
            <a:pPr lvl="0" algn="just" rtl="1">
              <a:lnSpc>
                <a:spcPct val="150000"/>
              </a:lnSpc>
              <a:buClr>
                <a:srgbClr val="B71E42"/>
              </a:buClr>
            </a:pPr>
            <a:r>
              <a:rPr lang="ar-IQ" sz="3200" dirty="0">
                <a:solidFill>
                  <a:prstClr val="black"/>
                </a:solidFill>
                <a:cs typeface="+mj-cs"/>
              </a:rPr>
              <a:t>ولتقانة النانو تطبيقات علمية متنوعة فهي اداة فعالة في مجال العلوم الانتاجية</a:t>
            </a:r>
            <a:r>
              <a:rPr lang="ar-IQ" sz="3200" dirty="0" smtClean="0">
                <a:solidFill>
                  <a:prstClr val="black"/>
                </a:solidFill>
                <a:cs typeface="+mj-cs"/>
              </a:rPr>
              <a:t>،</a:t>
            </a:r>
            <a:endParaRPr lang="en-US" sz="3200" dirty="0">
              <a:solidFill>
                <a:prstClr val="black"/>
              </a:solidFill>
              <a:cs typeface="+mj-cs"/>
            </a:endParaRPr>
          </a:p>
          <a:p>
            <a:pPr lvl="0" algn="just" rtl="1">
              <a:lnSpc>
                <a:spcPct val="150000"/>
              </a:lnSpc>
              <a:buClr>
                <a:srgbClr val="B71E42"/>
              </a:buClr>
            </a:pPr>
            <a:r>
              <a:rPr lang="ar-IQ" sz="3200" dirty="0" smtClean="0">
                <a:solidFill>
                  <a:prstClr val="black"/>
                </a:solidFill>
                <a:cs typeface="+mj-cs"/>
              </a:rPr>
              <a:t>استخدام </a:t>
            </a:r>
            <a:r>
              <a:rPr lang="ar-IQ" sz="3200" dirty="0">
                <a:solidFill>
                  <a:prstClr val="black"/>
                </a:solidFill>
                <a:cs typeface="+mj-cs"/>
              </a:rPr>
              <a:t>نفايات الاغذية الزراعية في الطاقة الحيوية</a:t>
            </a:r>
            <a:r>
              <a:rPr lang="ar-IQ" sz="3200" dirty="0" smtClean="0">
                <a:solidFill>
                  <a:prstClr val="black"/>
                </a:solidFill>
                <a:cs typeface="+mj-cs"/>
              </a:rPr>
              <a:t>،</a:t>
            </a:r>
            <a:endParaRPr lang="en-US" sz="3200" dirty="0" smtClean="0">
              <a:solidFill>
                <a:prstClr val="black"/>
              </a:solidFill>
              <a:cs typeface="+mj-cs"/>
            </a:endParaRPr>
          </a:p>
          <a:p>
            <a:pPr lvl="0" algn="just" rtl="1">
              <a:lnSpc>
                <a:spcPct val="150000"/>
              </a:lnSpc>
              <a:buClr>
                <a:srgbClr val="B71E42"/>
              </a:buClr>
            </a:pPr>
            <a:r>
              <a:rPr lang="ar-IQ" sz="3200" dirty="0" smtClean="0">
                <a:solidFill>
                  <a:prstClr val="black"/>
                </a:solidFill>
                <a:cs typeface="+mj-cs"/>
              </a:rPr>
              <a:t> </a:t>
            </a:r>
            <a:r>
              <a:rPr lang="ar-IQ" sz="3200" dirty="0">
                <a:solidFill>
                  <a:prstClr val="black"/>
                </a:solidFill>
                <a:cs typeface="+mj-cs"/>
              </a:rPr>
              <a:t>تطوير أجهزة الاستشعار الحيوية الكيميائية</a:t>
            </a:r>
            <a:r>
              <a:rPr lang="ar-IQ" sz="3200" dirty="0" smtClean="0">
                <a:solidFill>
                  <a:prstClr val="black"/>
                </a:solidFill>
                <a:cs typeface="+mj-cs"/>
              </a:rPr>
              <a:t>،</a:t>
            </a:r>
            <a:endParaRPr lang="en-US" sz="3200" dirty="0" smtClean="0">
              <a:solidFill>
                <a:prstClr val="black"/>
              </a:solidFill>
              <a:cs typeface="+mj-cs"/>
            </a:endParaRPr>
          </a:p>
          <a:p>
            <a:pPr lvl="0" algn="just" rtl="1">
              <a:lnSpc>
                <a:spcPct val="150000"/>
              </a:lnSpc>
              <a:buClr>
                <a:srgbClr val="B71E42"/>
              </a:buClr>
            </a:pPr>
            <a:r>
              <a:rPr lang="ar-IQ" sz="3200" dirty="0" smtClean="0">
                <a:solidFill>
                  <a:prstClr val="black"/>
                </a:solidFill>
                <a:cs typeface="+mj-cs"/>
              </a:rPr>
              <a:t> </a:t>
            </a:r>
            <a:r>
              <a:rPr lang="ar-IQ" sz="3200" dirty="0">
                <a:solidFill>
                  <a:prstClr val="black"/>
                </a:solidFill>
                <a:cs typeface="+mj-cs"/>
              </a:rPr>
              <a:t>تنقية المياه، تطوير نمو النبات </a:t>
            </a:r>
            <a:r>
              <a:rPr lang="en-US" sz="3200" dirty="0">
                <a:solidFill>
                  <a:prstClr val="black"/>
                </a:solidFill>
                <a:cs typeface="+mj-cs"/>
              </a:rPr>
              <a:t>Nair </a:t>
            </a:r>
            <a:r>
              <a:rPr lang="en-US" sz="3200" i="1" dirty="0">
                <a:solidFill>
                  <a:prstClr val="black"/>
                </a:solidFill>
                <a:cs typeface="+mj-cs"/>
              </a:rPr>
              <a:t>et al</a:t>
            </a:r>
            <a:r>
              <a:rPr lang="en-US" sz="3200" dirty="0">
                <a:solidFill>
                  <a:prstClr val="black"/>
                </a:solidFill>
                <a:cs typeface="+mj-cs"/>
              </a:rPr>
              <a:t>., 2010)</a:t>
            </a:r>
            <a:r>
              <a:rPr lang="ar-IQ" sz="3200" dirty="0">
                <a:solidFill>
                  <a:prstClr val="black"/>
                </a:solidFill>
                <a:cs typeface="+mj-cs"/>
              </a:rPr>
              <a:t> ) </a:t>
            </a:r>
            <a:r>
              <a:rPr lang="ar-IQ" sz="3200" dirty="0" smtClean="0">
                <a:solidFill>
                  <a:prstClr val="black"/>
                </a:solidFill>
                <a:cs typeface="+mj-cs"/>
              </a:rPr>
              <a:t>.</a:t>
            </a:r>
            <a:endParaRPr lang="ar-IQ" sz="3200" dirty="0">
              <a:solidFill>
                <a:prstClr val="black"/>
              </a:solidFill>
              <a:cs typeface="+mj-cs"/>
            </a:endParaRPr>
          </a:p>
          <a:p>
            <a:pPr algn="just">
              <a:lnSpc>
                <a:spcPct val="150000"/>
              </a:lnSpc>
            </a:pPr>
            <a:endParaRPr lang="en-US" sz="3200" dirty="0">
              <a:cs typeface="+mj-cs"/>
            </a:endParaRPr>
          </a:p>
        </p:txBody>
      </p:sp>
    </p:spTree>
    <p:extLst>
      <p:ext uri="{BB962C8B-B14F-4D97-AF65-F5344CB8AC3E}">
        <p14:creationId xmlns:p14="http://schemas.microsoft.com/office/powerpoint/2010/main" val="4378720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89B156-D06D-4253-BF27-0C66F5745068}"/>
              </a:ext>
            </a:extLst>
          </p:cNvPr>
          <p:cNvSpPr>
            <a:spLocks noGrp="1"/>
          </p:cNvSpPr>
          <p:nvPr>
            <p:ph idx="1"/>
          </p:nvPr>
        </p:nvSpPr>
        <p:spPr>
          <a:xfrm>
            <a:off x="905255" y="2015732"/>
            <a:ext cx="10149599" cy="4119892"/>
          </a:xfrm>
        </p:spPr>
        <p:txBody>
          <a:bodyPr>
            <a:normAutofit/>
          </a:bodyPr>
          <a:lstStyle/>
          <a:p>
            <a:pPr marL="0" lvl="0" indent="0" algn="just" rtl="1">
              <a:lnSpc>
                <a:spcPct val="150000"/>
              </a:lnSpc>
              <a:buClr>
                <a:srgbClr val="B71E42"/>
              </a:buClr>
              <a:buNone/>
            </a:pPr>
            <a:r>
              <a:rPr lang="ar-IQ" sz="3200" dirty="0" smtClean="0">
                <a:solidFill>
                  <a:prstClr val="black"/>
                </a:solidFill>
                <a:cs typeface="Times New Roman" panose="02020603050405020304" pitchFamily="18" charset="0"/>
              </a:rPr>
              <a:t>وفي </a:t>
            </a:r>
            <a:r>
              <a:rPr lang="ar-IQ" sz="3200" dirty="0">
                <a:solidFill>
                  <a:prstClr val="black"/>
                </a:solidFill>
                <a:cs typeface="Times New Roman" panose="02020603050405020304" pitchFamily="18" charset="0"/>
              </a:rPr>
              <a:t>دراسة اخرى استخدم المستخلص المائي لبذور </a:t>
            </a:r>
            <a:r>
              <a:rPr lang="en-US" sz="3200" i="1" dirty="0">
                <a:solidFill>
                  <a:prstClr val="black"/>
                </a:solidFill>
              </a:rPr>
              <a:t>Annona squamosal </a:t>
            </a:r>
            <a:r>
              <a:rPr lang="ar-IQ" sz="3200" i="1" dirty="0">
                <a:solidFill>
                  <a:prstClr val="black"/>
                </a:solidFill>
                <a:cs typeface="Times New Roman" panose="02020603050405020304" pitchFamily="18" charset="0"/>
              </a:rPr>
              <a:t> </a:t>
            </a:r>
            <a:r>
              <a:rPr lang="ar-IQ" sz="3200" dirty="0">
                <a:solidFill>
                  <a:prstClr val="black"/>
                </a:solidFill>
                <a:cs typeface="Times New Roman" panose="02020603050405020304" pitchFamily="18" charset="0"/>
              </a:rPr>
              <a:t>لتركيب جسيمات اوكسيد </a:t>
            </a:r>
            <a:r>
              <a:rPr lang="ar-IQ" sz="3200" dirty="0" err="1">
                <a:solidFill>
                  <a:prstClr val="black"/>
                </a:solidFill>
                <a:cs typeface="Times New Roman" panose="02020603050405020304" pitchFamily="18" charset="0"/>
              </a:rPr>
              <a:t>المغنزيوم</a:t>
            </a:r>
            <a:r>
              <a:rPr lang="ar-IQ" sz="3200" dirty="0">
                <a:solidFill>
                  <a:prstClr val="black"/>
                </a:solidFill>
                <a:cs typeface="Times New Roman" panose="02020603050405020304" pitchFamily="18" charset="0"/>
              </a:rPr>
              <a:t> النانوية بحدود </a:t>
            </a:r>
            <a:r>
              <a:rPr lang="en-US" sz="3200" dirty="0">
                <a:solidFill>
                  <a:prstClr val="black"/>
                </a:solidFill>
              </a:rPr>
              <a:t>nm </a:t>
            </a:r>
            <a:r>
              <a:rPr lang="ar-IQ" sz="3200" dirty="0">
                <a:solidFill>
                  <a:prstClr val="black"/>
                </a:solidFill>
                <a:cs typeface="Times New Roman" panose="02020603050405020304" pitchFamily="18" charset="0"/>
              </a:rPr>
              <a:t>27 - 86 </a:t>
            </a:r>
            <a:endParaRPr lang="en-US" sz="3200" smtClean="0">
              <a:solidFill>
                <a:prstClr val="black"/>
              </a:solidFill>
              <a:cs typeface="Times New Roman" panose="02020603050405020304" pitchFamily="18" charset="0"/>
            </a:endParaRPr>
          </a:p>
          <a:p>
            <a:pPr marL="0" lvl="0" indent="0" algn="just" rtl="1">
              <a:lnSpc>
                <a:spcPct val="150000"/>
              </a:lnSpc>
              <a:buClr>
                <a:srgbClr val="B71E42"/>
              </a:buClr>
              <a:buNone/>
            </a:pPr>
            <a:r>
              <a:rPr lang="en-US" sz="3200" smtClean="0">
                <a:solidFill>
                  <a:prstClr val="black"/>
                </a:solidFill>
              </a:rPr>
              <a:t>(</a:t>
            </a:r>
            <a:r>
              <a:rPr lang="en-US" sz="3200" dirty="0" smtClean="0">
                <a:solidFill>
                  <a:prstClr val="black"/>
                </a:solidFill>
              </a:rPr>
              <a:t>Sharma </a:t>
            </a:r>
            <a:r>
              <a:rPr lang="en-US" sz="3200" i="1" dirty="0">
                <a:solidFill>
                  <a:prstClr val="black"/>
                </a:solidFill>
              </a:rPr>
              <a:t>et al</a:t>
            </a:r>
            <a:r>
              <a:rPr lang="en-US" sz="3200" dirty="0">
                <a:solidFill>
                  <a:prstClr val="black"/>
                </a:solidFill>
              </a:rPr>
              <a:t>., </a:t>
            </a:r>
            <a:r>
              <a:rPr lang="en-US" sz="3200" dirty="0" smtClean="0">
                <a:solidFill>
                  <a:prstClr val="black"/>
                </a:solidFill>
              </a:rPr>
              <a:t>2020)</a:t>
            </a:r>
            <a:r>
              <a:rPr lang="ar-IQ" sz="3200" dirty="0" smtClean="0">
                <a:solidFill>
                  <a:prstClr val="black"/>
                </a:solidFill>
                <a:cs typeface="Times New Roman" panose="02020603050405020304" pitchFamily="18" charset="0"/>
              </a:rPr>
              <a:t>.</a:t>
            </a:r>
            <a:endParaRPr lang="ar-IQ" sz="3200" dirty="0">
              <a:solidFill>
                <a:prstClr val="black"/>
              </a:solidFill>
              <a:cs typeface="Times New Roman" panose="02020603050405020304" pitchFamily="18" charset="0"/>
            </a:endParaRPr>
          </a:p>
          <a:p>
            <a:pPr marL="0" lvl="0" indent="0" algn="just" rtl="1">
              <a:lnSpc>
                <a:spcPct val="150000"/>
              </a:lnSpc>
              <a:buClr>
                <a:srgbClr val="B71E42"/>
              </a:buClr>
              <a:buNone/>
            </a:pPr>
            <a:r>
              <a:rPr lang="ar-IQ" sz="3200" dirty="0">
                <a:solidFill>
                  <a:prstClr val="black"/>
                </a:solidFill>
                <a:cs typeface="Times New Roman" panose="02020603050405020304" pitchFamily="18" charset="0"/>
              </a:rPr>
              <a:t>كما استخدم المستخلص المائي لبذور الكوسا ( </a:t>
            </a:r>
            <a:r>
              <a:rPr lang="en-US" sz="3200" i="1" dirty="0">
                <a:solidFill>
                  <a:prstClr val="black"/>
                </a:solidFill>
              </a:rPr>
              <a:t>Cucurbita pepo </a:t>
            </a:r>
            <a:r>
              <a:rPr lang="en-US" sz="3200" dirty="0">
                <a:solidFill>
                  <a:prstClr val="black"/>
                </a:solidFill>
              </a:rPr>
              <a:t>L.</a:t>
            </a:r>
            <a:r>
              <a:rPr lang="ar-IQ" sz="3200" dirty="0">
                <a:solidFill>
                  <a:prstClr val="black"/>
                </a:solidFill>
                <a:cs typeface="Times New Roman" panose="02020603050405020304" pitchFamily="18" charset="0"/>
              </a:rPr>
              <a:t> ) لتصنيع جسيمات اوكسيد التيتانيوم النانوية </a:t>
            </a:r>
            <a:r>
              <a:rPr lang="en-US" sz="3200" dirty="0" err="1">
                <a:solidFill>
                  <a:prstClr val="black"/>
                </a:solidFill>
              </a:rPr>
              <a:t>Abisharani</a:t>
            </a:r>
            <a:r>
              <a:rPr lang="en-US" sz="3200" dirty="0">
                <a:solidFill>
                  <a:prstClr val="black"/>
                </a:solidFill>
              </a:rPr>
              <a:t> </a:t>
            </a:r>
            <a:r>
              <a:rPr lang="en-US" sz="3200" i="1" dirty="0">
                <a:solidFill>
                  <a:prstClr val="black"/>
                </a:solidFill>
              </a:rPr>
              <a:t>et al</a:t>
            </a:r>
            <a:r>
              <a:rPr lang="en-US" sz="3200" dirty="0">
                <a:solidFill>
                  <a:prstClr val="black"/>
                </a:solidFill>
              </a:rPr>
              <a:t>., 2019)</a:t>
            </a:r>
            <a:r>
              <a:rPr lang="ar-IQ" sz="3200" dirty="0">
                <a:solidFill>
                  <a:prstClr val="black"/>
                </a:solidFill>
                <a:cs typeface="Times New Roman" panose="02020603050405020304" pitchFamily="18" charset="0"/>
              </a:rPr>
              <a:t> ).</a:t>
            </a:r>
          </a:p>
          <a:p>
            <a:endParaRPr lang="en-US" dirty="0"/>
          </a:p>
        </p:txBody>
      </p:sp>
    </p:spTree>
    <p:extLst>
      <p:ext uri="{BB962C8B-B14F-4D97-AF65-F5344CB8AC3E}">
        <p14:creationId xmlns:p14="http://schemas.microsoft.com/office/powerpoint/2010/main" val="423774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lnSpc>
                <a:spcPct val="150000"/>
              </a:lnSpc>
            </a:pPr>
            <a:r>
              <a:rPr lang="ar-IQ" sz="3200" dirty="0">
                <a:solidFill>
                  <a:prstClr val="black"/>
                </a:solidFill>
                <a:cs typeface="+mj-cs"/>
              </a:rPr>
              <a:t>والدقائق النانوية هي عبارة عن مواد صغيرة بما يكفي لتقع في نطاق قياس النانو بحيث تكون احد ابعادها اقل من بضع مئات من النانومترات، ولها خصائص فريدة مثل نسبة </a:t>
            </a:r>
            <a:r>
              <a:rPr lang="ar-IQ" sz="3200" dirty="0">
                <a:solidFill>
                  <a:prstClr val="black"/>
                </a:solidFill>
                <a:latin typeface="Simplified Arabic" panose="02020603050405020304" pitchFamily="18" charset="-78"/>
                <a:cs typeface="+mj-cs"/>
              </a:rPr>
              <a:t>الى السطح الى الحجم العالي والسلوكيات البصرية الفريدة </a:t>
            </a:r>
            <a:r>
              <a:rPr lang="en-US" sz="3200" dirty="0">
                <a:solidFill>
                  <a:prstClr val="black"/>
                </a:solidFill>
                <a:latin typeface="Simplified Arabic" panose="02020603050405020304" pitchFamily="18" charset="-78"/>
                <a:cs typeface="+mj-cs"/>
              </a:rPr>
              <a:t>(</a:t>
            </a:r>
            <a:r>
              <a:rPr lang="en-US" sz="3200" dirty="0">
                <a:solidFill>
                  <a:prstClr val="black"/>
                </a:solidFill>
                <a:latin typeface="Times New Roman" panose="02020603050405020304" pitchFamily="18" charset="0"/>
                <a:cs typeface="+mj-cs"/>
              </a:rPr>
              <a:t>Gonzalez-</a:t>
            </a:r>
            <a:r>
              <a:rPr lang="en-US" sz="3200" dirty="0" err="1">
                <a:solidFill>
                  <a:prstClr val="black"/>
                </a:solidFill>
                <a:latin typeface="Times New Roman" panose="02020603050405020304" pitchFamily="18" charset="0"/>
                <a:cs typeface="+mj-cs"/>
              </a:rPr>
              <a:t>Melendi</a:t>
            </a:r>
            <a:r>
              <a:rPr lang="en-US" sz="3200" dirty="0">
                <a:solidFill>
                  <a:prstClr val="black"/>
                </a:solidFill>
                <a:latin typeface="Times New Roman" panose="02020603050405020304" pitchFamily="18" charset="0"/>
                <a:cs typeface="+mj-cs"/>
              </a:rPr>
              <a:t> </a:t>
            </a:r>
            <a:r>
              <a:rPr lang="en-US" sz="3200" i="1" dirty="0">
                <a:solidFill>
                  <a:prstClr val="black"/>
                </a:solidFill>
                <a:latin typeface="Times New Roman" panose="02020603050405020304" pitchFamily="18" charset="0"/>
                <a:cs typeface="+mj-cs"/>
              </a:rPr>
              <a:t>et al</a:t>
            </a:r>
            <a:r>
              <a:rPr lang="en-US" sz="3200" dirty="0">
                <a:solidFill>
                  <a:prstClr val="black"/>
                </a:solidFill>
                <a:latin typeface="Times New Roman" panose="02020603050405020304" pitchFamily="18" charset="0"/>
                <a:cs typeface="+mj-cs"/>
              </a:rPr>
              <a:t>.,2008)</a:t>
            </a:r>
            <a:endParaRPr lang="en-US" sz="3200" dirty="0">
              <a:cs typeface="+mj-cs"/>
            </a:endParaRPr>
          </a:p>
        </p:txBody>
      </p:sp>
    </p:spTree>
    <p:extLst>
      <p:ext uri="{BB962C8B-B14F-4D97-AF65-F5344CB8AC3E}">
        <p14:creationId xmlns:p14="http://schemas.microsoft.com/office/powerpoint/2010/main" val="1375531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t>تصنيف المواد النانوية</a:t>
            </a:r>
            <a:endParaRPr lang="en-US" b="1" dirty="0"/>
          </a:p>
        </p:txBody>
      </p:sp>
      <p:sp>
        <p:nvSpPr>
          <p:cNvPr id="3" name="Content Placeholder 2"/>
          <p:cNvSpPr>
            <a:spLocks noGrp="1"/>
          </p:cNvSpPr>
          <p:nvPr>
            <p:ph idx="1"/>
          </p:nvPr>
        </p:nvSpPr>
        <p:spPr>
          <a:xfrm>
            <a:off x="182880" y="1842132"/>
            <a:ext cx="11466335" cy="4293628"/>
          </a:xfrm>
        </p:spPr>
        <p:txBody>
          <a:bodyPr>
            <a:noAutofit/>
          </a:bodyPr>
          <a:lstStyle/>
          <a:p>
            <a:pPr lvl="1" algn="r" rtl="1">
              <a:lnSpc>
                <a:spcPct val="150000"/>
              </a:lnSpc>
            </a:pPr>
            <a:r>
              <a:rPr lang="ar-IQ" sz="3200" b="1" dirty="0">
                <a:latin typeface="Simplified Arabic,Bold"/>
                <a:cs typeface="+mj-cs"/>
              </a:rPr>
              <a:t>.1 </a:t>
            </a:r>
            <a:r>
              <a:rPr lang="ar-IQ" sz="3200" dirty="0">
                <a:latin typeface="Simplified Arabic" panose="02020603050405020304" pitchFamily="18" charset="-78"/>
                <a:cs typeface="+mj-cs"/>
              </a:rPr>
              <a:t>الدقائق النانوية </a:t>
            </a:r>
            <a:r>
              <a:rPr lang="ar-IQ" sz="3200" dirty="0" smtClean="0">
                <a:latin typeface="Simplified Arabic" panose="02020603050405020304" pitchFamily="18" charset="-78"/>
                <a:cs typeface="+mj-cs"/>
              </a:rPr>
              <a:t>المعدنية</a:t>
            </a:r>
            <a:r>
              <a:rPr lang="en-US" sz="3200" dirty="0" smtClean="0">
                <a:latin typeface="Times New Roman" panose="02020603050405020304" pitchFamily="18" charset="0"/>
                <a:cs typeface="+mj-cs"/>
              </a:rPr>
              <a:t>Mineral </a:t>
            </a:r>
            <a:r>
              <a:rPr lang="en-US" sz="3200" dirty="0">
                <a:latin typeface="Times New Roman" panose="02020603050405020304" pitchFamily="18" charset="0"/>
                <a:cs typeface="+mj-cs"/>
              </a:rPr>
              <a:t>Nanoparticles </a:t>
            </a:r>
            <a:r>
              <a:rPr lang="en-US" sz="3200" dirty="0">
                <a:latin typeface="Simplified Arabic" panose="02020603050405020304" pitchFamily="18" charset="-78"/>
                <a:cs typeface="+mj-cs"/>
              </a:rPr>
              <a:t>( </a:t>
            </a:r>
            <a:r>
              <a:rPr lang="en-US" sz="3200" dirty="0">
                <a:latin typeface="Times New Roman" panose="02020603050405020304" pitchFamily="18" charset="0"/>
                <a:cs typeface="+mj-cs"/>
              </a:rPr>
              <a:t>(MNPs )</a:t>
            </a:r>
            <a:r>
              <a:rPr lang="en-US" sz="3200" dirty="0" smtClean="0">
                <a:latin typeface="Simplified Arabic" panose="02020603050405020304" pitchFamily="18" charset="-78"/>
                <a:cs typeface="+mj-cs"/>
              </a:rPr>
              <a:t>: </a:t>
            </a:r>
            <a:r>
              <a:rPr lang="ar-IQ" sz="3200" dirty="0" smtClean="0">
                <a:latin typeface="Simplified Arabic" panose="02020603050405020304" pitchFamily="18" charset="-78"/>
                <a:cs typeface="+mj-cs"/>
              </a:rPr>
              <a:t>                       وهي </a:t>
            </a:r>
            <a:r>
              <a:rPr lang="ar-IQ" sz="3200" dirty="0">
                <a:latin typeface="Simplified Arabic" panose="02020603050405020304" pitchFamily="18" charset="-78"/>
                <a:cs typeface="+mj-cs"/>
              </a:rPr>
              <a:t>مواد تم </a:t>
            </a:r>
            <a:r>
              <a:rPr lang="ar-IQ" sz="3200" dirty="0" smtClean="0">
                <a:latin typeface="Simplified Arabic" panose="02020603050405020304" pitchFamily="18" charset="-78"/>
                <a:cs typeface="+mj-cs"/>
              </a:rPr>
              <a:t>توظيفها </a:t>
            </a:r>
            <a:r>
              <a:rPr lang="ar-IQ" sz="3200" dirty="0">
                <a:latin typeface="Simplified Arabic" panose="02020603050405020304" pitchFamily="18" charset="-78"/>
                <a:cs typeface="+mj-cs"/>
              </a:rPr>
              <a:t>الى حد كبير في انواع </a:t>
            </a:r>
            <a:r>
              <a:rPr lang="ar-IQ" sz="3200" dirty="0" smtClean="0">
                <a:latin typeface="Simplified Arabic" panose="02020603050405020304" pitchFamily="18" charset="-78"/>
                <a:cs typeface="+mj-cs"/>
              </a:rPr>
              <a:t>نباتية مختلفة</a:t>
            </a:r>
            <a:r>
              <a:rPr lang="ar-IQ" sz="3200" dirty="0">
                <a:latin typeface="Simplified Arabic" panose="02020603050405020304" pitchFamily="18" charset="-78"/>
                <a:cs typeface="+mj-cs"/>
              </a:rPr>
              <a:t>، </a:t>
            </a:r>
            <a:r>
              <a:rPr lang="ar-IQ" sz="3200" dirty="0" smtClean="0">
                <a:latin typeface="Simplified Arabic" panose="02020603050405020304" pitchFamily="18" charset="-78"/>
                <a:cs typeface="+mj-cs"/>
              </a:rPr>
              <a:t>ودراسة تأثيرها على التلاعب </a:t>
            </a:r>
            <a:r>
              <a:rPr lang="ar-IQ" sz="3200" dirty="0">
                <a:latin typeface="Simplified Arabic" panose="02020603050405020304" pitchFamily="18" charset="-78"/>
                <a:cs typeface="+mj-cs"/>
              </a:rPr>
              <a:t>الجيني، </a:t>
            </a:r>
            <a:r>
              <a:rPr lang="ar-IQ" sz="3200" dirty="0" smtClean="0">
                <a:latin typeface="Simplified Arabic" panose="02020603050405020304" pitchFamily="18" charset="-78"/>
                <a:cs typeface="+mj-cs"/>
              </a:rPr>
              <a:t>التخلص </a:t>
            </a:r>
            <a:r>
              <a:rPr lang="ar-IQ" sz="3200" dirty="0">
                <a:latin typeface="Simplified Arabic" panose="02020603050405020304" pitchFamily="18" charset="-78"/>
                <a:cs typeface="+mj-cs"/>
              </a:rPr>
              <a:t>من المحتوى الميكروبي </a:t>
            </a:r>
            <a:r>
              <a:rPr lang="ar-IQ" sz="3200" dirty="0" smtClean="0">
                <a:latin typeface="Simplified Arabic" panose="02020603050405020304" pitchFamily="18" charset="-78"/>
                <a:cs typeface="+mj-cs"/>
              </a:rPr>
              <a:t>وغيرها </a:t>
            </a:r>
            <a:r>
              <a:rPr lang="ar-IQ" sz="3200" dirty="0">
                <a:latin typeface="Simplified Arabic" panose="02020603050405020304" pitchFamily="18" charset="-78"/>
                <a:cs typeface="+mj-cs"/>
              </a:rPr>
              <a:t>ويعود ذلك </a:t>
            </a:r>
            <a:r>
              <a:rPr lang="ar-IQ" sz="3200" dirty="0" smtClean="0">
                <a:latin typeface="Simplified Arabic" panose="02020603050405020304" pitchFamily="18" charset="-78"/>
                <a:cs typeface="+mj-cs"/>
              </a:rPr>
              <a:t>لامتلكها </a:t>
            </a:r>
            <a:r>
              <a:rPr lang="ar-IQ" sz="3200" dirty="0">
                <a:latin typeface="Simplified Arabic" panose="02020603050405020304" pitchFamily="18" charset="-78"/>
                <a:cs typeface="+mj-cs"/>
              </a:rPr>
              <a:t>خصائص </a:t>
            </a:r>
            <a:r>
              <a:rPr lang="ar-IQ" sz="3200" dirty="0" err="1" smtClean="0">
                <a:latin typeface="Simplified Arabic" panose="02020603050405020304" pitchFamily="18" charset="-78"/>
                <a:cs typeface="+mj-cs"/>
              </a:rPr>
              <a:t>فريدة،تختلف</a:t>
            </a:r>
            <a:r>
              <a:rPr lang="ar-IQ" sz="3200" dirty="0" smtClean="0">
                <a:latin typeface="Simplified Arabic" panose="02020603050405020304" pitchFamily="18" charset="-78"/>
                <a:cs typeface="+mj-cs"/>
              </a:rPr>
              <a:t> فيها </a:t>
            </a:r>
            <a:r>
              <a:rPr lang="ar-IQ" sz="3200" dirty="0">
                <a:latin typeface="Simplified Arabic" panose="02020603050405020304" pitchFamily="18" charset="-78"/>
                <a:cs typeface="+mj-cs"/>
              </a:rPr>
              <a:t>عن </a:t>
            </a:r>
            <a:r>
              <a:rPr lang="ar-IQ" sz="3200" dirty="0" smtClean="0">
                <a:latin typeface="Simplified Arabic" panose="02020603050405020304" pitchFamily="18" charset="-78"/>
                <a:cs typeface="+mj-cs"/>
              </a:rPr>
              <a:t>نظيراتها </a:t>
            </a:r>
            <a:r>
              <a:rPr lang="ar-IQ" sz="3200" dirty="0">
                <a:latin typeface="Simplified Arabic" panose="02020603050405020304" pitchFamily="18" charset="-78"/>
                <a:cs typeface="+mj-cs"/>
              </a:rPr>
              <a:t>من المعادن مثل </a:t>
            </a:r>
            <a:r>
              <a:rPr lang="en-US" sz="3200" dirty="0" smtClean="0">
                <a:latin typeface="Times New Roman" panose="02020603050405020304" pitchFamily="18" charset="0"/>
                <a:cs typeface="+mj-cs"/>
              </a:rPr>
              <a:t>Ag</a:t>
            </a:r>
            <a:r>
              <a:rPr lang="en-US" sz="3200" dirty="0">
                <a:latin typeface="Times New Roman" panose="02020603050405020304" pitchFamily="18" charset="0"/>
                <a:cs typeface="+mj-cs"/>
              </a:rPr>
              <a:t>, Cu ,Zn ,Co </a:t>
            </a:r>
            <a:r>
              <a:rPr lang="ar-IQ" sz="3200" dirty="0">
                <a:latin typeface="Simplified Arabic" panose="02020603050405020304" pitchFamily="18" charset="-78"/>
                <a:cs typeface="+mj-cs"/>
              </a:rPr>
              <a:t>كما تم </a:t>
            </a:r>
            <a:r>
              <a:rPr lang="ar-IQ" sz="3200" dirty="0" smtClean="0">
                <a:latin typeface="Simplified Arabic" panose="02020603050405020304" pitchFamily="18" charset="-78"/>
                <a:cs typeface="+mj-cs"/>
              </a:rPr>
              <a:t>استخدامها كمحفزات </a:t>
            </a:r>
            <a:r>
              <a:rPr lang="ar-IQ" sz="3200" dirty="0">
                <a:latin typeface="Simplified Arabic" panose="02020603050405020304" pitchFamily="18" charset="-78"/>
                <a:cs typeface="+mj-cs"/>
              </a:rPr>
              <a:t>النبات في انواع نباتية </a:t>
            </a:r>
            <a:r>
              <a:rPr lang="ar-IQ" sz="3200" dirty="0" smtClean="0">
                <a:latin typeface="Simplified Arabic" panose="02020603050405020304" pitchFamily="18" charset="-78"/>
                <a:cs typeface="+mj-cs"/>
              </a:rPr>
              <a:t>مختلفة( </a:t>
            </a:r>
            <a:r>
              <a:rPr lang="en-US" sz="3200" dirty="0" smtClean="0">
                <a:latin typeface="Simplified Arabic" panose="02020603050405020304" pitchFamily="18" charset="-78"/>
                <a:cs typeface="+mj-cs"/>
              </a:rPr>
              <a:t>( </a:t>
            </a:r>
            <a:r>
              <a:rPr lang="en-US" sz="3200" dirty="0" err="1">
                <a:latin typeface="Times New Roman" panose="02020603050405020304" pitchFamily="18" charset="0"/>
                <a:cs typeface="+mj-cs"/>
              </a:rPr>
              <a:t>Rizzello</a:t>
            </a:r>
            <a:r>
              <a:rPr lang="en-US" sz="3200" dirty="0">
                <a:latin typeface="Times New Roman" panose="02020603050405020304" pitchFamily="18" charset="0"/>
                <a:cs typeface="+mj-cs"/>
              </a:rPr>
              <a:t> and </a:t>
            </a:r>
            <a:r>
              <a:rPr lang="en-US" sz="3200" dirty="0" err="1">
                <a:latin typeface="Times New Roman" panose="02020603050405020304" pitchFamily="18" charset="0"/>
                <a:cs typeface="+mj-cs"/>
              </a:rPr>
              <a:t>Pompa</a:t>
            </a:r>
            <a:r>
              <a:rPr lang="en-US" sz="3200" dirty="0">
                <a:latin typeface="Times New Roman" panose="02020603050405020304" pitchFamily="18" charset="0"/>
                <a:cs typeface="+mj-cs"/>
              </a:rPr>
              <a:t>, 2014</a:t>
            </a:r>
            <a:endParaRPr lang="en-US" sz="3200" dirty="0">
              <a:cs typeface="+mj-cs"/>
            </a:endParaRPr>
          </a:p>
        </p:txBody>
      </p:sp>
    </p:spTree>
    <p:extLst>
      <p:ext uri="{BB962C8B-B14F-4D97-AF65-F5344CB8AC3E}">
        <p14:creationId xmlns:p14="http://schemas.microsoft.com/office/powerpoint/2010/main" val="4184305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74441" y="1853754"/>
            <a:ext cx="10280414" cy="4323111"/>
          </a:xfrm>
        </p:spPr>
        <p:txBody>
          <a:bodyPr>
            <a:noAutofit/>
          </a:bodyPr>
          <a:lstStyle/>
          <a:p>
            <a:pPr marL="0" indent="0" algn="r" rtl="1">
              <a:buNone/>
            </a:pPr>
            <a:r>
              <a:rPr lang="ar-IQ" sz="3200" b="1" dirty="0">
                <a:latin typeface="Simplified Arabic,Bold"/>
                <a:cs typeface="+mj-cs"/>
              </a:rPr>
              <a:t>.2 </a:t>
            </a:r>
            <a:r>
              <a:rPr lang="ar-IQ" sz="3200" dirty="0">
                <a:latin typeface="Simplified Arabic" panose="02020603050405020304" pitchFamily="18" charset="-78"/>
                <a:cs typeface="+mj-cs"/>
              </a:rPr>
              <a:t>اكاسيد المعادن </a:t>
            </a:r>
            <a:r>
              <a:rPr lang="en-US" sz="3200" dirty="0" smtClean="0">
                <a:latin typeface="Times New Roman" panose="02020603050405020304" pitchFamily="18" charset="0"/>
                <a:cs typeface="+mj-cs"/>
              </a:rPr>
              <a:t>Oxide </a:t>
            </a:r>
            <a:r>
              <a:rPr lang="en-US" sz="3200" dirty="0">
                <a:latin typeface="Times New Roman" panose="02020603050405020304" pitchFamily="18" charset="0"/>
                <a:cs typeface="+mj-cs"/>
              </a:rPr>
              <a:t>Nanoparticles ONPs </a:t>
            </a:r>
            <a:r>
              <a:rPr lang="en-US" sz="3200" dirty="0">
                <a:latin typeface="Simplified Arabic" panose="02020603050405020304" pitchFamily="18" charset="-78"/>
                <a:cs typeface="+mj-cs"/>
              </a:rPr>
              <a:t>)</a:t>
            </a:r>
            <a:r>
              <a:rPr lang="en-US" sz="3200" dirty="0" smtClean="0">
                <a:latin typeface="Simplified Arabic" panose="02020603050405020304" pitchFamily="18" charset="-78"/>
                <a:cs typeface="+mj-cs"/>
              </a:rPr>
              <a:t>: </a:t>
            </a:r>
            <a:r>
              <a:rPr lang="ar-IQ" sz="3200" dirty="0" smtClean="0">
                <a:latin typeface="Simplified Arabic" panose="02020603050405020304" pitchFamily="18" charset="-78"/>
                <a:cs typeface="+mj-cs"/>
              </a:rPr>
              <a:t>)</a:t>
            </a:r>
          </a:p>
          <a:p>
            <a:pPr marL="0" indent="0" algn="just" rtl="1">
              <a:buNone/>
            </a:pPr>
            <a:r>
              <a:rPr lang="ar-IQ" sz="3200" dirty="0" smtClean="0">
                <a:latin typeface="Simplified Arabic" panose="02020603050405020304" pitchFamily="18" charset="-78"/>
                <a:cs typeface="+mj-cs"/>
              </a:rPr>
              <a:t>وهي </a:t>
            </a:r>
            <a:r>
              <a:rPr lang="ar-IQ" sz="3200" dirty="0">
                <a:latin typeface="Simplified Arabic" panose="02020603050405020304" pitchFamily="18" charset="-78"/>
                <a:cs typeface="+mj-cs"/>
              </a:rPr>
              <a:t>عبارة عن مجموعة متنوعة من اكاسيد المعادن </a:t>
            </a:r>
            <a:r>
              <a:rPr lang="ar-IQ" sz="3200" dirty="0" smtClean="0">
                <a:latin typeface="Simplified Arabic" panose="02020603050405020304" pitchFamily="18" charset="-78"/>
                <a:cs typeface="+mj-cs"/>
              </a:rPr>
              <a:t>النانوية تشمل </a:t>
            </a:r>
            <a:r>
              <a:rPr lang="ar-IQ" sz="3200" dirty="0">
                <a:latin typeface="Simplified Arabic" panose="02020603050405020304" pitchFamily="18" charset="-78"/>
                <a:cs typeface="+mj-cs"/>
              </a:rPr>
              <a:t>كل من </a:t>
            </a:r>
            <a:r>
              <a:rPr lang="ar-IQ" sz="3200" dirty="0" smtClean="0">
                <a:latin typeface="Simplified Arabic" panose="02020603050405020304" pitchFamily="18" charset="-78"/>
                <a:cs typeface="+mj-cs"/>
              </a:rPr>
              <a:t>(</a:t>
            </a:r>
            <a:r>
              <a:rPr lang="en-US" sz="3200" dirty="0" smtClean="0">
                <a:latin typeface="Times New Roman" panose="02020603050405020304" pitchFamily="18" charset="0"/>
                <a:cs typeface="+mj-cs"/>
              </a:rPr>
              <a:t>TiO2 </a:t>
            </a:r>
            <a:r>
              <a:rPr lang="en-US" sz="3200" dirty="0">
                <a:latin typeface="Times New Roman" panose="02020603050405020304" pitchFamily="18" charset="0"/>
                <a:cs typeface="+mj-cs"/>
              </a:rPr>
              <a:t>, </a:t>
            </a:r>
            <a:r>
              <a:rPr lang="en-US" sz="3200" dirty="0" err="1">
                <a:latin typeface="Times New Roman" panose="02020603050405020304" pitchFamily="18" charset="0"/>
                <a:cs typeface="+mj-cs"/>
              </a:rPr>
              <a:t>ZnO</a:t>
            </a:r>
            <a:r>
              <a:rPr lang="en-US" sz="3200" dirty="0">
                <a:latin typeface="Times New Roman" panose="02020603050405020304" pitchFamily="18" charset="0"/>
                <a:cs typeface="+mj-cs"/>
              </a:rPr>
              <a:t> CrO2 , MoO3 , Bi2O </a:t>
            </a:r>
            <a:r>
              <a:rPr lang="en-US" sz="3200" dirty="0">
                <a:latin typeface="Simplified Arabic" panose="02020603050405020304" pitchFamily="18" charset="-78"/>
                <a:cs typeface="+mj-cs"/>
              </a:rPr>
              <a:t>، </a:t>
            </a:r>
            <a:r>
              <a:rPr lang="en-US" sz="3200" dirty="0">
                <a:latin typeface="Times New Roman" panose="02020603050405020304" pitchFamily="18" charset="0"/>
                <a:cs typeface="+mj-cs"/>
              </a:rPr>
              <a:t>CoO2 ,</a:t>
            </a:r>
            <a:r>
              <a:rPr lang="en-US" sz="3200" dirty="0" smtClean="0">
                <a:latin typeface="Times New Roman" panose="02020603050405020304" pitchFamily="18" charset="0"/>
                <a:cs typeface="+mj-cs"/>
              </a:rPr>
              <a:t>SnO2</a:t>
            </a:r>
            <a:r>
              <a:rPr lang="ar-IQ" sz="3200" dirty="0" smtClean="0">
                <a:latin typeface="Times New Roman" panose="02020603050405020304" pitchFamily="18" charset="0"/>
                <a:cs typeface="+mj-cs"/>
              </a:rPr>
              <a:t> )</a:t>
            </a:r>
            <a:r>
              <a:rPr lang="en-US" sz="3200" dirty="0" smtClean="0">
                <a:latin typeface="Simplified Arabic" panose="02020603050405020304" pitchFamily="18" charset="-78"/>
                <a:cs typeface="+mj-cs"/>
              </a:rPr>
              <a:t>، </a:t>
            </a:r>
            <a:r>
              <a:rPr lang="ar-IQ" sz="3200" dirty="0">
                <a:latin typeface="Simplified Arabic" panose="02020603050405020304" pitchFamily="18" charset="-78"/>
                <a:cs typeface="+mj-cs"/>
              </a:rPr>
              <a:t>ه</a:t>
            </a:r>
            <a:r>
              <a:rPr lang="ar-IQ" sz="3200" dirty="0" smtClean="0">
                <a:latin typeface="Simplified Arabic" panose="02020603050405020304" pitchFamily="18" charset="-78"/>
                <a:cs typeface="+mj-cs"/>
              </a:rPr>
              <a:t>ذه السلسلة </a:t>
            </a:r>
            <a:r>
              <a:rPr lang="ar-IQ" sz="3200" dirty="0">
                <a:latin typeface="Simplified Arabic" panose="02020603050405020304" pitchFamily="18" charset="-78"/>
                <a:cs typeface="+mj-cs"/>
              </a:rPr>
              <a:t>من الاكاسيد </a:t>
            </a:r>
            <a:r>
              <a:rPr lang="ar-IQ" sz="3200" dirty="0" smtClean="0">
                <a:latin typeface="Simplified Arabic" panose="02020603050405020304" pitchFamily="18" charset="-78"/>
                <a:cs typeface="+mj-cs"/>
              </a:rPr>
              <a:t>لها </a:t>
            </a:r>
            <a:r>
              <a:rPr lang="ar-IQ" sz="3200" dirty="0">
                <a:latin typeface="Simplified Arabic" panose="02020603050405020304" pitchFamily="18" charset="-78"/>
                <a:cs typeface="+mj-cs"/>
              </a:rPr>
              <a:t>تطبيقات صناعية</a:t>
            </a:r>
          </a:p>
          <a:p>
            <a:pPr algn="just" rtl="1"/>
            <a:r>
              <a:rPr lang="ar-IQ" sz="3200" dirty="0">
                <a:latin typeface="Simplified Arabic" panose="02020603050405020304" pitchFamily="18" charset="-78"/>
                <a:cs typeface="+mj-cs"/>
              </a:rPr>
              <a:t>مثل قدرة حجب الاشعة فوق البنفسجية والمرئية، لذا يتم استخدام كل من </a:t>
            </a:r>
            <a:r>
              <a:rPr lang="en-US" sz="3200" dirty="0" err="1">
                <a:latin typeface="Times New Roman" panose="02020603050405020304" pitchFamily="18" charset="0"/>
                <a:cs typeface="+mj-cs"/>
              </a:rPr>
              <a:t>ZnO</a:t>
            </a:r>
            <a:r>
              <a:rPr lang="en-US" sz="3200" dirty="0">
                <a:latin typeface="Times New Roman" panose="02020603050405020304" pitchFamily="18" charset="0"/>
                <a:cs typeface="+mj-cs"/>
              </a:rPr>
              <a:t>, TiO2 </a:t>
            </a:r>
            <a:r>
              <a:rPr lang="ar-IQ" sz="3200" dirty="0" smtClean="0">
                <a:latin typeface="Simplified Arabic" panose="02020603050405020304" pitchFamily="18" charset="-78"/>
                <a:cs typeface="+mj-cs"/>
              </a:rPr>
              <a:t>على </a:t>
            </a:r>
            <a:r>
              <a:rPr lang="ar-IQ" sz="3200" dirty="0">
                <a:latin typeface="Simplified Arabic" panose="02020603050405020304" pitchFamily="18" charset="-78"/>
                <a:cs typeface="+mj-cs"/>
              </a:rPr>
              <a:t>نطاق واسع في </a:t>
            </a:r>
            <a:r>
              <a:rPr lang="ar-IQ" sz="3200" dirty="0" smtClean="0">
                <a:latin typeface="Simplified Arabic" panose="02020603050405020304" pitchFamily="18" charset="-78"/>
                <a:cs typeface="+mj-cs"/>
              </a:rPr>
              <a:t>مستحضرات التجميل وكريم </a:t>
            </a:r>
            <a:r>
              <a:rPr lang="ar-IQ" sz="3200" dirty="0">
                <a:latin typeface="Simplified Arabic" panose="02020603050405020304" pitchFamily="18" charset="-78"/>
                <a:cs typeface="+mj-cs"/>
              </a:rPr>
              <a:t>الشمس </a:t>
            </a:r>
            <a:r>
              <a:rPr lang="ar-IQ" sz="3200" dirty="0" smtClean="0">
                <a:latin typeface="Simplified Arabic" panose="02020603050405020304" pitchFamily="18" charset="-78"/>
                <a:cs typeface="+mj-cs"/>
              </a:rPr>
              <a:t>وطلاء الزجاجيات</a:t>
            </a:r>
            <a:r>
              <a:rPr lang="en-US" sz="3200" dirty="0" smtClean="0">
                <a:latin typeface="Simplified Arabic" panose="02020603050405020304" pitchFamily="18" charset="-78"/>
                <a:cs typeface="+mj-cs"/>
              </a:rPr>
              <a:t>)</a:t>
            </a:r>
            <a:r>
              <a:rPr lang="ar-IQ" sz="3200" dirty="0" smtClean="0">
                <a:latin typeface="Simplified Arabic" panose="02020603050405020304" pitchFamily="18" charset="-78"/>
                <a:cs typeface="+mj-cs"/>
              </a:rPr>
              <a:t> </a:t>
            </a:r>
            <a:r>
              <a:rPr lang="en-US" sz="3200" dirty="0" err="1" smtClean="0">
                <a:latin typeface="Times New Roman" panose="02020603050405020304" pitchFamily="18" charset="0"/>
                <a:cs typeface="+mj-cs"/>
              </a:rPr>
              <a:t>Astruc</a:t>
            </a:r>
            <a:r>
              <a:rPr lang="en-US" sz="3200" dirty="0">
                <a:latin typeface="Times New Roman" panose="02020603050405020304" pitchFamily="18" charset="0"/>
                <a:cs typeface="+mj-cs"/>
              </a:rPr>
              <a:t>, 2012 </a:t>
            </a:r>
            <a:r>
              <a:rPr lang="ar-IQ" sz="3200" dirty="0">
                <a:latin typeface="Times New Roman" panose="02020603050405020304" pitchFamily="18" charset="0"/>
                <a:cs typeface="+mj-cs"/>
              </a:rPr>
              <a:t>)</a:t>
            </a:r>
            <a:r>
              <a:rPr lang="en-US" sz="3200" dirty="0" smtClean="0">
                <a:latin typeface="Simplified Arabic" panose="02020603050405020304" pitchFamily="18" charset="-78"/>
                <a:cs typeface="+mj-cs"/>
              </a:rPr>
              <a:t>.</a:t>
            </a:r>
            <a:endParaRPr lang="en-US" sz="3200" dirty="0">
              <a:cs typeface="+mj-cs"/>
            </a:endParaRPr>
          </a:p>
        </p:txBody>
      </p:sp>
    </p:spTree>
    <p:extLst>
      <p:ext uri="{BB962C8B-B14F-4D97-AF65-F5344CB8AC3E}">
        <p14:creationId xmlns:p14="http://schemas.microsoft.com/office/powerpoint/2010/main" val="3043120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rtl="1"/>
            <a:r>
              <a:rPr lang="ar-IQ" sz="3200" dirty="0">
                <a:latin typeface="Simplified Arabic" panose="02020603050405020304" pitchFamily="18" charset="-78"/>
                <a:cs typeface="+mj-cs"/>
              </a:rPr>
              <a:t>الانابيب الكربونية </a:t>
            </a:r>
            <a:r>
              <a:rPr lang="ar-IQ" sz="3200" dirty="0" smtClean="0">
                <a:latin typeface="Simplified Arabic" panose="02020603050405020304" pitchFamily="18" charset="-78"/>
                <a:cs typeface="+mj-cs"/>
              </a:rPr>
              <a:t>النانوية</a:t>
            </a:r>
            <a:r>
              <a:rPr lang="en-US" sz="3200" dirty="0" smtClean="0">
                <a:latin typeface="Simplified Arabic" panose="02020603050405020304" pitchFamily="18" charset="-78"/>
                <a:cs typeface="+mj-cs"/>
              </a:rPr>
              <a:t>(</a:t>
            </a:r>
            <a:r>
              <a:rPr lang="en-US" sz="3200" dirty="0" smtClean="0">
                <a:latin typeface="Times New Roman" panose="02020603050405020304" pitchFamily="18" charset="0"/>
                <a:cs typeface="+mj-cs"/>
              </a:rPr>
              <a:t>CNTs</a:t>
            </a:r>
            <a:r>
              <a:rPr lang="en-US" sz="3200" dirty="0">
                <a:latin typeface="Times New Roman" panose="02020603050405020304" pitchFamily="18" charset="0"/>
                <a:cs typeface="+mj-cs"/>
              </a:rPr>
              <a:t>) Carbon Nanotubes </a:t>
            </a:r>
            <a:r>
              <a:rPr lang="en-US" sz="3200" dirty="0" smtClean="0">
                <a:latin typeface="Simplified Arabic" panose="02020603050405020304" pitchFamily="18" charset="-78"/>
                <a:cs typeface="+mj-cs"/>
              </a:rPr>
              <a:t>: </a:t>
            </a:r>
            <a:endParaRPr lang="ar-IQ" sz="3200" dirty="0" smtClean="0">
              <a:latin typeface="Simplified Arabic" panose="02020603050405020304" pitchFamily="18" charset="-78"/>
              <a:cs typeface="+mj-cs"/>
            </a:endParaRPr>
          </a:p>
          <a:p>
            <a:pPr marL="0" indent="0" algn="just" rtl="1">
              <a:buNone/>
            </a:pPr>
            <a:r>
              <a:rPr lang="ar-IQ" sz="3200" dirty="0">
                <a:latin typeface="Simplified Arabic" panose="02020603050405020304" pitchFamily="18" charset="-78"/>
                <a:cs typeface="+mj-cs"/>
              </a:rPr>
              <a:t> </a:t>
            </a:r>
            <a:r>
              <a:rPr lang="ar-IQ" sz="3200" dirty="0" smtClean="0">
                <a:latin typeface="Simplified Arabic" panose="02020603050405020304" pitchFamily="18" charset="-78"/>
                <a:cs typeface="+mj-cs"/>
              </a:rPr>
              <a:t> منها </a:t>
            </a:r>
            <a:r>
              <a:rPr lang="ar-IQ" sz="3200" dirty="0">
                <a:latin typeface="Simplified Arabic" panose="02020603050405020304" pitchFamily="18" charset="-78"/>
                <a:cs typeface="+mj-cs"/>
              </a:rPr>
              <a:t>الانابيب متعددة </a:t>
            </a:r>
            <a:r>
              <a:rPr lang="ar-IQ" sz="3200" dirty="0" smtClean="0">
                <a:latin typeface="Simplified Arabic" panose="02020603050405020304" pitchFamily="18" charset="-78"/>
                <a:cs typeface="+mj-cs"/>
              </a:rPr>
              <a:t>الجدران </a:t>
            </a:r>
            <a:r>
              <a:rPr lang="ar-IQ" sz="3200" dirty="0">
                <a:latin typeface="Simplified Arabic" panose="02020603050405020304" pitchFamily="18" charset="-78"/>
                <a:cs typeface="+mj-cs"/>
              </a:rPr>
              <a:t>والانابيب النانوية </a:t>
            </a:r>
            <a:r>
              <a:rPr lang="ar-IQ" sz="3200" dirty="0" smtClean="0">
                <a:latin typeface="Simplified Arabic" panose="02020603050405020304" pitchFamily="18" charset="-78"/>
                <a:cs typeface="+mj-cs"/>
              </a:rPr>
              <a:t>الكربونية احادية </a:t>
            </a:r>
            <a:r>
              <a:rPr lang="ar-IQ" sz="3200" dirty="0">
                <a:latin typeface="Simplified Arabic" panose="02020603050405020304" pitchFamily="18" charset="-78"/>
                <a:cs typeface="+mj-cs"/>
              </a:rPr>
              <a:t>الجدار </a:t>
            </a:r>
            <a:r>
              <a:rPr lang="en-US" sz="3200" dirty="0">
                <a:latin typeface="Times New Roman" panose="02020603050405020304" pitchFamily="18" charset="0"/>
                <a:cs typeface="+mj-cs"/>
              </a:rPr>
              <a:t>Single Wall Carbon Nanotubes </a:t>
            </a:r>
            <a:r>
              <a:rPr lang="en-US" sz="3200" dirty="0">
                <a:latin typeface="Simplified Arabic" panose="02020603050405020304" pitchFamily="18" charset="-78"/>
                <a:cs typeface="+mj-cs"/>
              </a:rPr>
              <a:t>( </a:t>
            </a:r>
            <a:r>
              <a:rPr lang="en-US" sz="3200" dirty="0">
                <a:latin typeface="Times New Roman" panose="02020603050405020304" pitchFamily="18" charset="0"/>
                <a:cs typeface="+mj-cs"/>
              </a:rPr>
              <a:t>SWCNTs </a:t>
            </a:r>
            <a:r>
              <a:rPr lang="en-US" sz="3200" dirty="0">
                <a:latin typeface="Simplified Arabic" panose="02020603050405020304" pitchFamily="18" charset="-78"/>
                <a:cs typeface="+mj-cs"/>
              </a:rPr>
              <a:t>)</a:t>
            </a:r>
            <a:r>
              <a:rPr lang="en-US" sz="3200" dirty="0" smtClean="0">
                <a:latin typeface="Simplified Arabic" panose="02020603050405020304" pitchFamily="18" charset="-78"/>
                <a:cs typeface="+mj-cs"/>
              </a:rPr>
              <a:t>، </a:t>
            </a:r>
            <a:r>
              <a:rPr lang="ar-IQ" sz="3200" dirty="0">
                <a:latin typeface="Simplified Arabic" panose="02020603050405020304" pitchFamily="18" charset="-78"/>
                <a:cs typeface="+mj-cs"/>
              </a:rPr>
              <a:t>كما يحتوي </a:t>
            </a:r>
            <a:r>
              <a:rPr lang="ar-IQ" sz="3200" dirty="0" smtClean="0">
                <a:latin typeface="Simplified Arabic" panose="02020603050405020304" pitchFamily="18" charset="-78"/>
                <a:cs typeface="+mj-cs"/>
              </a:rPr>
              <a:t>هذا </a:t>
            </a:r>
            <a:r>
              <a:rPr lang="ar-IQ" sz="3200" dirty="0">
                <a:latin typeface="Simplified Arabic" panose="02020603050405020304" pitchFamily="18" charset="-78"/>
                <a:cs typeface="+mj-cs"/>
              </a:rPr>
              <a:t>التصنيف </a:t>
            </a:r>
            <a:r>
              <a:rPr lang="ar-IQ" sz="3200" dirty="0" smtClean="0">
                <a:latin typeface="Simplified Arabic" panose="02020603050405020304" pitchFamily="18" charset="-78"/>
                <a:cs typeface="+mj-cs"/>
              </a:rPr>
              <a:t>على </a:t>
            </a:r>
            <a:r>
              <a:rPr lang="ar-IQ" sz="3200" dirty="0">
                <a:latin typeface="Simplified Arabic" panose="02020603050405020304" pitchFamily="18" charset="-78"/>
                <a:cs typeface="+mj-cs"/>
              </a:rPr>
              <a:t>فئات رئيسية من </a:t>
            </a:r>
            <a:r>
              <a:rPr lang="ar-IQ" sz="3200" dirty="0" smtClean="0">
                <a:latin typeface="Simplified Arabic" panose="02020603050405020304" pitchFamily="18" charset="-78"/>
                <a:cs typeface="+mj-cs"/>
              </a:rPr>
              <a:t>المواد النانوية </a:t>
            </a:r>
            <a:r>
              <a:rPr lang="ar-IQ" sz="3200" dirty="0">
                <a:latin typeface="Simplified Arabic" panose="02020603050405020304" pitchFamily="18" charset="-78"/>
                <a:cs typeface="+mj-cs"/>
              </a:rPr>
              <a:t>: الكاربون </a:t>
            </a:r>
            <a:r>
              <a:rPr lang="ar-IQ" sz="3200" dirty="0" smtClean="0">
                <a:latin typeface="Simplified Arabic" panose="02020603050405020304" pitchFamily="18" charset="-78"/>
                <a:cs typeface="+mj-cs"/>
              </a:rPr>
              <a:t>والسيراميك (اكاسيد المعادن) </a:t>
            </a:r>
            <a:r>
              <a:rPr lang="ar-IQ" sz="3200" dirty="0">
                <a:latin typeface="Simplified Arabic" panose="02020603050405020304" pitchFamily="18" charset="-78"/>
                <a:cs typeface="+mj-cs"/>
              </a:rPr>
              <a:t>والمركبات البوليميرية </a:t>
            </a:r>
            <a:r>
              <a:rPr lang="en-US" sz="3200" dirty="0" err="1" smtClean="0">
                <a:latin typeface="Times New Roman" panose="02020603050405020304" pitchFamily="18" charset="0"/>
                <a:cs typeface="+mj-cs"/>
              </a:rPr>
              <a:t>Anjum</a:t>
            </a:r>
            <a:r>
              <a:rPr lang="en-US" sz="3200" dirty="0" smtClean="0">
                <a:latin typeface="Times New Roman" panose="02020603050405020304" pitchFamily="18" charset="0"/>
                <a:cs typeface="+mj-cs"/>
              </a:rPr>
              <a:t> </a:t>
            </a:r>
            <a:r>
              <a:rPr lang="en-US" sz="3200" i="1" dirty="0">
                <a:latin typeface="Times New Roman" panose="02020603050405020304" pitchFamily="18" charset="0"/>
                <a:cs typeface="+mj-cs"/>
              </a:rPr>
              <a:t>et al</a:t>
            </a:r>
            <a:r>
              <a:rPr lang="en-US" sz="3200" dirty="0">
                <a:latin typeface="Times New Roman" panose="02020603050405020304" pitchFamily="18" charset="0"/>
                <a:cs typeface="+mj-cs"/>
              </a:rPr>
              <a:t>., 2020 </a:t>
            </a:r>
            <a:r>
              <a:rPr lang="en-US" sz="3200" dirty="0">
                <a:latin typeface="Simplified Arabic" panose="02020603050405020304" pitchFamily="18" charset="-78"/>
                <a:cs typeface="+mj-cs"/>
              </a:rPr>
              <a:t>.)</a:t>
            </a:r>
            <a:endParaRPr lang="en-US" sz="3200" dirty="0">
              <a:cs typeface="+mj-cs"/>
            </a:endParaRPr>
          </a:p>
        </p:txBody>
      </p:sp>
    </p:spTree>
    <p:extLst>
      <p:ext uri="{BB962C8B-B14F-4D97-AF65-F5344CB8AC3E}">
        <p14:creationId xmlns:p14="http://schemas.microsoft.com/office/powerpoint/2010/main" val="80855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51579" y="2015732"/>
            <a:ext cx="9603275" cy="4119892"/>
          </a:xfrm>
        </p:spPr>
        <p:txBody>
          <a:bodyPr>
            <a:noAutofit/>
          </a:bodyPr>
          <a:lstStyle/>
          <a:p>
            <a:pPr algn="just" rtl="1"/>
            <a:r>
              <a:rPr lang="ar-IQ" sz="3200" dirty="0" smtClean="0">
                <a:latin typeface="Simplified Arabic" panose="02020603050405020304" pitchFamily="18" charset="-78"/>
                <a:cs typeface="+mj-cs"/>
              </a:rPr>
              <a:t>وتمت</a:t>
            </a:r>
            <a:r>
              <a:rPr lang="ar-IQ" sz="3200" dirty="0">
                <a:latin typeface="Simplified Arabic" panose="02020603050405020304" pitchFamily="18" charset="-78"/>
                <a:cs typeface="+mj-cs"/>
              </a:rPr>
              <a:t>ل</a:t>
            </a:r>
            <a:r>
              <a:rPr lang="ar-IQ" sz="3200" dirty="0" smtClean="0">
                <a:latin typeface="Simplified Arabic" panose="02020603050405020304" pitchFamily="18" charset="-78"/>
                <a:cs typeface="+mj-cs"/>
              </a:rPr>
              <a:t>ك </a:t>
            </a:r>
            <a:r>
              <a:rPr lang="ar-IQ" sz="3200" dirty="0">
                <a:latin typeface="Simplified Arabic" panose="02020603050405020304" pitchFamily="18" charset="-78"/>
                <a:cs typeface="+mj-cs"/>
              </a:rPr>
              <a:t>المواد النانوية خصائص فريدة من </a:t>
            </a:r>
            <a:r>
              <a:rPr lang="ar-IQ" sz="3200" dirty="0" smtClean="0">
                <a:latin typeface="Simplified Arabic" panose="02020603050405020304" pitchFamily="18" charset="-78"/>
                <a:cs typeface="+mj-cs"/>
              </a:rPr>
              <a:t>نوعها</a:t>
            </a:r>
            <a:r>
              <a:rPr lang="ar-IQ" sz="3200" dirty="0">
                <a:latin typeface="Simplified Arabic" panose="02020603050405020304" pitchFamily="18" charset="-78"/>
                <a:cs typeface="+mj-cs"/>
              </a:rPr>
              <a:t>، مثل الحجم </a:t>
            </a:r>
            <a:r>
              <a:rPr lang="ar-IQ" sz="3200" dirty="0" smtClean="0">
                <a:latin typeface="Simplified Arabic" panose="02020603050405020304" pitchFamily="18" charset="-78"/>
                <a:cs typeface="+mj-cs"/>
              </a:rPr>
              <a:t>المتناهي </a:t>
            </a:r>
            <a:r>
              <a:rPr lang="ar-IQ" sz="3200" dirty="0">
                <a:latin typeface="Simplified Arabic" panose="02020603050405020304" pitchFamily="18" charset="-78"/>
                <a:cs typeface="+mj-cs"/>
              </a:rPr>
              <a:t>الصغر، القدرة </a:t>
            </a:r>
            <a:r>
              <a:rPr lang="ar-IQ" sz="3200" dirty="0" smtClean="0">
                <a:latin typeface="Simplified Arabic" panose="02020603050405020304" pitchFamily="18" charset="-78"/>
                <a:cs typeface="+mj-cs"/>
              </a:rPr>
              <a:t>على هندسة </a:t>
            </a:r>
            <a:r>
              <a:rPr lang="ar-IQ" sz="3200" dirty="0">
                <a:latin typeface="Simplified Arabic" panose="02020603050405020304" pitchFamily="18" charset="-78"/>
                <a:cs typeface="+mj-cs"/>
              </a:rPr>
              <a:t>تبادل الالكترون </a:t>
            </a:r>
            <a:r>
              <a:rPr lang="ar-IQ" sz="3200" dirty="0" smtClean="0">
                <a:latin typeface="Simplified Arabic" panose="02020603050405020304" pitchFamily="18" charset="-78"/>
                <a:cs typeface="+mj-cs"/>
              </a:rPr>
              <a:t>وقدرات تفاعلية </a:t>
            </a:r>
            <a:r>
              <a:rPr lang="ar-IQ" sz="3200" dirty="0">
                <a:latin typeface="Simplified Arabic" panose="02020603050405020304" pitchFamily="18" charset="-78"/>
                <a:cs typeface="+mj-cs"/>
              </a:rPr>
              <a:t>عالية </a:t>
            </a:r>
            <a:r>
              <a:rPr lang="ar-IQ" sz="3200" dirty="0" smtClean="0">
                <a:latin typeface="Simplified Arabic" panose="02020603050405020304" pitchFamily="18" charset="-78"/>
                <a:cs typeface="+mj-cs"/>
              </a:rPr>
              <a:t>على </a:t>
            </a:r>
            <a:r>
              <a:rPr lang="ar-IQ" sz="3200" dirty="0">
                <a:latin typeface="Simplified Arabic" panose="02020603050405020304" pitchFamily="18" charset="-78"/>
                <a:cs typeface="+mj-cs"/>
              </a:rPr>
              <a:t>السطح، </a:t>
            </a:r>
            <a:r>
              <a:rPr lang="ar-IQ" sz="3200" dirty="0" smtClean="0">
                <a:latin typeface="Simplified Arabic" panose="02020603050405020304" pitchFamily="18" charset="-78"/>
                <a:cs typeface="+mj-cs"/>
              </a:rPr>
              <a:t>وهذه </a:t>
            </a:r>
            <a:r>
              <a:rPr lang="ar-IQ" sz="3200" dirty="0">
                <a:latin typeface="Simplified Arabic" panose="02020603050405020304" pitchFamily="18" charset="-78"/>
                <a:cs typeface="+mj-cs"/>
              </a:rPr>
              <a:t>الدقائق يمكن ان تدخل </a:t>
            </a:r>
            <a:r>
              <a:rPr lang="ar-IQ" sz="3200" dirty="0" smtClean="0">
                <a:latin typeface="Simplified Arabic" panose="02020603050405020304" pitchFamily="18" charset="-78"/>
                <a:cs typeface="+mj-cs"/>
              </a:rPr>
              <a:t>بسهولة </a:t>
            </a:r>
            <a:r>
              <a:rPr lang="ar-IQ" sz="3200" dirty="0">
                <a:latin typeface="Simplified Arabic" panose="02020603050405020304" pitchFamily="18" charset="-78"/>
                <a:cs typeface="+mj-cs"/>
              </a:rPr>
              <a:t>وتتفاعل مع العديد من مكونات </a:t>
            </a:r>
            <a:r>
              <a:rPr lang="ar-IQ" sz="3200" dirty="0" smtClean="0">
                <a:latin typeface="Simplified Arabic" panose="02020603050405020304" pitchFamily="18" charset="-78"/>
                <a:cs typeface="+mj-cs"/>
              </a:rPr>
              <a:t>الخلايا </a:t>
            </a:r>
            <a:r>
              <a:rPr lang="ar-IQ" sz="3200" dirty="0">
                <a:latin typeface="Simplified Arabic" panose="02020603050405020304" pitchFamily="18" charset="-78"/>
                <a:cs typeface="+mj-cs"/>
              </a:rPr>
              <a:t>والانسجة النباتية</a:t>
            </a:r>
            <a:r>
              <a:rPr lang="ar-IQ" sz="3200" dirty="0" smtClean="0">
                <a:latin typeface="Simplified Arabic" panose="02020603050405020304" pitchFamily="18" charset="-78"/>
                <a:cs typeface="+mj-cs"/>
              </a:rPr>
              <a:t>.</a:t>
            </a:r>
          </a:p>
          <a:p>
            <a:pPr algn="r" rtl="1"/>
            <a:r>
              <a:rPr lang="ar-IQ" sz="3200" dirty="0" smtClean="0">
                <a:latin typeface="Simplified Arabic" panose="02020603050405020304" pitchFamily="18" charset="-78"/>
                <a:cs typeface="+mj-cs"/>
              </a:rPr>
              <a:t> وتحتوي المواد </a:t>
            </a:r>
            <a:r>
              <a:rPr lang="ar-IQ" sz="3200" dirty="0">
                <a:latin typeface="Simplified Arabic" panose="02020603050405020304" pitchFamily="18" charset="-78"/>
                <a:cs typeface="+mj-cs"/>
              </a:rPr>
              <a:t>النانوية المصممة </a:t>
            </a:r>
            <a:r>
              <a:rPr lang="ar-IQ" sz="3200" dirty="0" smtClean="0">
                <a:latin typeface="Simplified Arabic" panose="02020603050405020304" pitchFamily="18" charset="-78"/>
                <a:cs typeface="+mj-cs"/>
              </a:rPr>
              <a:t>هندسيا على </a:t>
            </a:r>
            <a:r>
              <a:rPr lang="ar-IQ" sz="3200" dirty="0">
                <a:latin typeface="Simplified Arabic" panose="02020603050405020304" pitchFamily="18" charset="-78"/>
                <a:cs typeface="+mj-cs"/>
              </a:rPr>
              <a:t>معادن مثل اكاسيد المعادن </a:t>
            </a:r>
            <a:r>
              <a:rPr lang="ar-IQ" sz="3200" dirty="0" smtClean="0">
                <a:latin typeface="Simplified Arabic" panose="02020603050405020304" pitchFamily="18" charset="-78"/>
                <a:cs typeface="+mj-cs"/>
              </a:rPr>
              <a:t>المختلفة </a:t>
            </a:r>
            <a:r>
              <a:rPr lang="ar-IQ" sz="3200" dirty="0" smtClean="0">
                <a:latin typeface="Times New Roman" panose="02020603050405020304" pitchFamily="18" charset="0"/>
                <a:cs typeface="+mj-cs"/>
              </a:rPr>
              <a:t>.(</a:t>
            </a:r>
            <a:r>
              <a:rPr lang="en-US" sz="3200" dirty="0" err="1">
                <a:latin typeface="Times New Roman" panose="02020603050405020304" pitchFamily="18" charset="0"/>
                <a:cs typeface="+mj-cs"/>
              </a:rPr>
              <a:t>Anjum</a:t>
            </a:r>
            <a:r>
              <a:rPr lang="en-US" sz="3200" dirty="0">
                <a:latin typeface="Times New Roman" panose="02020603050405020304" pitchFamily="18" charset="0"/>
                <a:cs typeface="+mj-cs"/>
              </a:rPr>
              <a:t> </a:t>
            </a:r>
            <a:r>
              <a:rPr lang="en-US" sz="3200" i="1" dirty="0">
                <a:latin typeface="Times New Roman" panose="02020603050405020304" pitchFamily="18" charset="0"/>
                <a:cs typeface="+mj-cs"/>
              </a:rPr>
              <a:t>et al</a:t>
            </a:r>
            <a:r>
              <a:rPr lang="en-US" sz="3200" dirty="0">
                <a:latin typeface="Times New Roman" panose="02020603050405020304" pitchFamily="18" charset="0"/>
                <a:cs typeface="+mj-cs"/>
              </a:rPr>
              <a:t>., </a:t>
            </a:r>
            <a:r>
              <a:rPr lang="en-US" sz="3200" dirty="0" smtClean="0">
                <a:latin typeface="Times New Roman" panose="02020603050405020304" pitchFamily="18" charset="0"/>
                <a:cs typeface="+mj-cs"/>
              </a:rPr>
              <a:t>2020</a:t>
            </a:r>
            <a:r>
              <a:rPr lang="ar-IQ" sz="3200" dirty="0" smtClean="0">
                <a:latin typeface="Times New Roman" panose="02020603050405020304" pitchFamily="18" charset="0"/>
                <a:cs typeface="+mj-cs"/>
              </a:rPr>
              <a:t>)</a:t>
            </a:r>
            <a:endParaRPr lang="en-US" sz="3200" dirty="0">
              <a:cs typeface="+mj-cs"/>
            </a:endParaRPr>
          </a:p>
        </p:txBody>
      </p:sp>
    </p:spTree>
    <p:extLst>
      <p:ext uri="{BB962C8B-B14F-4D97-AF65-F5344CB8AC3E}">
        <p14:creationId xmlns:p14="http://schemas.microsoft.com/office/powerpoint/2010/main" val="200736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613</TotalTime>
  <Words>2540</Words>
  <Application>Microsoft Office PowerPoint</Application>
  <PresentationFormat>Widescreen</PresentationFormat>
  <Paragraphs>262</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Arial Rounded MT Bold</vt:lpstr>
      <vt:lpstr>Calibri</vt:lpstr>
      <vt:lpstr>Gill Sans MT</vt:lpstr>
      <vt:lpstr>Simplified Arabic</vt:lpstr>
      <vt:lpstr>Simplified Arabic,Bold</vt:lpstr>
      <vt:lpstr>Times New Roman</vt:lpstr>
      <vt:lpstr>Gallery</vt:lpstr>
      <vt:lpstr> </vt:lpstr>
      <vt:lpstr>المواد النانوية وتطبيقاتها</vt:lpstr>
      <vt:lpstr>PowerPoint Presentation</vt:lpstr>
      <vt:lpstr>PowerPoint Presentation</vt:lpstr>
      <vt:lpstr>PowerPoint Presentation</vt:lpstr>
      <vt:lpstr>تصنيف المواد النانوية</vt:lpstr>
      <vt:lpstr>PowerPoint Presentation</vt:lpstr>
      <vt:lpstr>PowerPoint Presentation</vt:lpstr>
      <vt:lpstr>PowerPoint Presentation</vt:lpstr>
      <vt:lpstr>PowerPoint Presentation</vt:lpstr>
      <vt:lpstr>PowerPoint Presentation</vt:lpstr>
      <vt:lpstr>تحضير المواد النانوية </vt:lpstr>
      <vt:lpstr>PowerPoint Presentation</vt:lpstr>
      <vt:lpstr>PowerPoint Presentation</vt:lpstr>
      <vt:lpstr>PowerPoint Presentation</vt:lpstr>
      <vt:lpstr>تحضير الجسيمات النانوية باستخدام المستخلصات النباتية</vt:lpstr>
      <vt:lpstr>PowerPoint Presentation</vt:lpstr>
      <vt:lpstr>PowerPoint Presentation</vt:lpstr>
      <vt:lpstr>PowerPoint Presentation</vt:lpstr>
      <vt:lpstr>التحضير الحيوي لبعض المعادن  1-التحضير الحيوي لجسيمات الفضة النانوية</vt:lpstr>
      <vt:lpstr>Table 1. Biosynthesis of silver nanoparticles using different plant parts</vt:lpstr>
      <vt:lpstr>PowerPoint Presentation</vt:lpstr>
      <vt:lpstr>PowerPoint Presentation</vt:lpstr>
      <vt:lpstr>2-التحضير الحيوي لجسيمات الذهب النانوية</vt:lpstr>
      <vt:lpstr>PowerPoint Presentation</vt:lpstr>
      <vt:lpstr>PowerPoint Presentation</vt:lpstr>
      <vt:lpstr>Table 2. Biosynthesis of gold nanoparticles using different plant parts</vt:lpstr>
      <vt:lpstr>التخليق الحيوي لجسيمات الأكاسيد المعدنية النانوية</vt:lpstr>
      <vt:lpstr>اوكسيد الزنك النانوي</vt:lpstr>
      <vt:lpstr>PowerPoint Presentation</vt:lpstr>
      <vt:lpstr>Table 3. Biosynthesis of zinc oxide nanoparticles using different plant parts</vt:lpstr>
      <vt:lpstr>اوكسيد النحاس النانوي</vt:lpstr>
      <vt:lpstr>PowerPoint Presentation</vt:lpstr>
      <vt:lpstr>Table 4. Biosynthesis of copper oxide nanoparticles using different plant parts</vt:lpstr>
      <vt:lpstr>اوكسيد الحديد النانوي واكاسيد معدنية نانوية اخرى</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التحضير الحيوي للمواد النانوية وتطبيقاتها البحثية</dc:title>
  <dc:creator>Windows User</dc:creator>
  <cp:lastModifiedBy>Maher</cp:lastModifiedBy>
  <cp:revision>41</cp:revision>
  <dcterms:created xsi:type="dcterms:W3CDTF">2022-03-27T15:56:16Z</dcterms:created>
  <dcterms:modified xsi:type="dcterms:W3CDTF">2024-05-11T10:04:16Z</dcterms:modified>
</cp:coreProperties>
</file>